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Montserrat Bold" charset="1" panose="00000800000000000000"/>
      <p:regular r:id="rId17"/>
    </p:embeddedFont>
    <p:embeddedFont>
      <p:font typeface="Montserrat Ultra-Bold" charset="1" panose="00000900000000000000"/>
      <p:regular r:id="rId18"/>
    </p:embeddedFont>
    <p:embeddedFont>
      <p:font typeface="Montserrat" charset="1" panose="00000500000000000000"/>
      <p:regular r:id="rId19"/>
    </p:embeddedFont>
    <p:embeddedFont>
      <p:font typeface="Montserrat Medium" charset="1" panose="000006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jpe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2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1.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2.jpeg" Type="http://schemas.openxmlformats.org/officeDocument/2006/relationships/image"/><Relationship Id="rId6" Target="../media/image2.png" Type="http://schemas.openxmlformats.org/officeDocument/2006/relationships/image"/><Relationship Id="rId7" Target="../media/image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4.png" Type="http://schemas.openxmlformats.org/officeDocument/2006/relationships/image"/><Relationship Id="rId8"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png" Type="http://schemas.openxmlformats.org/officeDocument/2006/relationships/image"/><Relationship Id="rId9"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7.png" Type="http://schemas.openxmlformats.org/officeDocument/2006/relationships/image"/><Relationship Id="rId8"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Freeform 3" id="3"/>
          <p:cNvSpPr/>
          <p:nvPr/>
        </p:nvSpPr>
        <p:spPr>
          <a:xfrm flipH="false" flipV="false" rot="0">
            <a:off x="-274469" y="6551807"/>
            <a:ext cx="7017192" cy="4108247"/>
          </a:xfrm>
          <a:custGeom>
            <a:avLst/>
            <a:gdLst/>
            <a:ahLst/>
            <a:cxnLst/>
            <a:rect r="r" b="b" t="t" l="l"/>
            <a:pathLst>
              <a:path h="4108247" w="7017192">
                <a:moveTo>
                  <a:pt x="0" y="0"/>
                </a:moveTo>
                <a:lnTo>
                  <a:pt x="7017192" y="0"/>
                </a:lnTo>
                <a:lnTo>
                  <a:pt x="7017192" y="4108247"/>
                </a:lnTo>
                <a:lnTo>
                  <a:pt x="0" y="4108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false" rot="0">
            <a:off x="12356688" y="-1394785"/>
            <a:ext cx="4457289" cy="4846971"/>
          </a:xfrm>
          <a:custGeom>
            <a:avLst/>
            <a:gdLst/>
            <a:ahLst/>
            <a:cxnLst/>
            <a:rect r="r" b="b" t="t" l="l"/>
            <a:pathLst>
              <a:path h="4846971" w="4457289">
                <a:moveTo>
                  <a:pt x="4457289" y="0"/>
                </a:moveTo>
                <a:lnTo>
                  <a:pt x="0" y="0"/>
                </a:lnTo>
                <a:lnTo>
                  <a:pt x="0" y="4846970"/>
                </a:lnTo>
                <a:lnTo>
                  <a:pt x="4457289" y="4846970"/>
                </a:lnTo>
                <a:lnTo>
                  <a:pt x="4457289"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7837923" y="238409"/>
            <a:ext cx="10616991" cy="10616991"/>
            <a:chOff x="0" y="0"/>
            <a:chExt cx="6350000" cy="6350000"/>
          </a:xfrm>
        </p:grpSpPr>
        <p:sp>
          <p:nvSpPr>
            <p:cNvPr name="Freeform 6" id="6"/>
            <p:cNvSpPr/>
            <p:nvPr/>
          </p:nvSpPr>
          <p:spPr>
            <a:xfrm flipH="true" flipV="false" rot="0">
              <a:off x="-95377" y="-95377"/>
              <a:ext cx="6540754" cy="6540754"/>
            </a:xfrm>
            <a:custGeom>
              <a:avLst/>
              <a:gdLst/>
              <a:ahLst/>
              <a:cxnLst/>
              <a:rect r="r" b="b" t="t" l="l"/>
              <a:pathLst>
                <a:path h="6540754" w="6540754">
                  <a:moveTo>
                    <a:pt x="0" y="0"/>
                  </a:moveTo>
                  <a:lnTo>
                    <a:pt x="6540754" y="6540754"/>
                  </a:lnTo>
                  <a:lnTo>
                    <a:pt x="0" y="6540754"/>
                  </a:lnTo>
                  <a:close/>
                </a:path>
              </a:pathLst>
            </a:custGeom>
            <a:blipFill>
              <a:blip r:embed="rId7"/>
              <a:stretch>
                <a:fillRect l="0" t="-25046" r="0" b="-25046"/>
              </a:stretch>
            </a:blipFill>
          </p:spPr>
        </p:sp>
      </p:grpSp>
      <p:sp>
        <p:nvSpPr>
          <p:cNvPr name="Freeform 7" id="7"/>
          <p:cNvSpPr/>
          <p:nvPr/>
        </p:nvSpPr>
        <p:spPr>
          <a:xfrm flipH="true" flipV="true" rot="0">
            <a:off x="14169096" y="-1028700"/>
            <a:ext cx="4681330" cy="6172200"/>
          </a:xfrm>
          <a:custGeom>
            <a:avLst/>
            <a:gdLst/>
            <a:ahLst/>
            <a:cxnLst/>
            <a:rect r="r" b="b" t="t" l="l"/>
            <a:pathLst>
              <a:path h="6172200" w="4681330">
                <a:moveTo>
                  <a:pt x="4681330" y="6172200"/>
                </a:moveTo>
                <a:lnTo>
                  <a:pt x="0" y="6172200"/>
                </a:lnTo>
                <a:lnTo>
                  <a:pt x="0" y="0"/>
                </a:lnTo>
                <a:lnTo>
                  <a:pt x="4681330" y="0"/>
                </a:lnTo>
                <a:lnTo>
                  <a:pt x="4681330" y="617220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true" rot="0">
            <a:off x="-1514681" y="-627448"/>
            <a:ext cx="7315200" cy="2049636"/>
          </a:xfrm>
          <a:custGeom>
            <a:avLst/>
            <a:gdLst/>
            <a:ahLst/>
            <a:cxnLst/>
            <a:rect r="r" b="b" t="t" l="l"/>
            <a:pathLst>
              <a:path h="2049636" w="7315200">
                <a:moveTo>
                  <a:pt x="0" y="2049636"/>
                </a:moveTo>
                <a:lnTo>
                  <a:pt x="7315200" y="2049636"/>
                </a:lnTo>
                <a:lnTo>
                  <a:pt x="7315200" y="0"/>
                </a:lnTo>
                <a:lnTo>
                  <a:pt x="0" y="0"/>
                </a:lnTo>
                <a:lnTo>
                  <a:pt x="0" y="2049636"/>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383656" y="1850813"/>
            <a:ext cx="13785440" cy="5286375"/>
          </a:xfrm>
          <a:prstGeom prst="rect">
            <a:avLst/>
          </a:prstGeom>
        </p:spPr>
        <p:txBody>
          <a:bodyPr anchor="t" rtlCol="false" tIns="0" lIns="0" bIns="0" rIns="0">
            <a:spAutoFit/>
          </a:bodyPr>
          <a:lstStyle/>
          <a:p>
            <a:pPr algn="l">
              <a:lnSpc>
                <a:spcPts val="13500"/>
              </a:lnSpc>
            </a:pPr>
            <a:r>
              <a:rPr lang="en-US" sz="15000" b="true">
                <a:solidFill>
                  <a:srgbClr val="262262"/>
                </a:solidFill>
                <a:latin typeface="Montserrat Bold"/>
                <a:ea typeface="Montserrat Bold"/>
                <a:cs typeface="Montserrat Bold"/>
                <a:sym typeface="Montserrat Bold"/>
              </a:rPr>
              <a:t>MALL CUSTOMER PREDICTION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TextBox 3" id="3"/>
          <p:cNvSpPr txBox="true"/>
          <p:nvPr/>
        </p:nvSpPr>
        <p:spPr>
          <a:xfrm rot="0">
            <a:off x="2832209" y="3114675"/>
            <a:ext cx="12623582" cy="4095750"/>
          </a:xfrm>
          <a:prstGeom prst="rect">
            <a:avLst/>
          </a:prstGeom>
        </p:spPr>
        <p:txBody>
          <a:bodyPr anchor="t" rtlCol="false" tIns="0" lIns="0" bIns="0" rIns="0">
            <a:spAutoFit/>
          </a:bodyPr>
          <a:lstStyle/>
          <a:p>
            <a:pPr algn="ctr">
              <a:lnSpc>
                <a:spcPts val="3299"/>
              </a:lnSpc>
            </a:pPr>
            <a:r>
              <a:rPr lang="en-US" sz="2999">
                <a:solidFill>
                  <a:srgbClr val="262262"/>
                </a:solidFill>
                <a:latin typeface="Montserrat"/>
                <a:ea typeface="Montserrat"/>
                <a:cs typeface="Montserrat"/>
                <a:sym typeface="Montserrat"/>
              </a:rPr>
              <a:t>The Mall Customer Prediction project successfully segmented customers into distinct groups using clustering techniques. Insights from the analysis revealed meaningful patterns in spending behavior and demographics, enabling targeted marketing and operational improvements. By leveraging data-driven strategies, the project enhances customer engagement, optimizes resource allocation, and boosts mall profitability. This approach demonstrates the value of understanding customer behavior to deliver personalized and impactful shopping experiences.</a:t>
            </a:r>
          </a:p>
        </p:txBody>
      </p:sp>
      <p:sp>
        <p:nvSpPr>
          <p:cNvPr name="TextBox 4" id="4"/>
          <p:cNvSpPr txBox="true"/>
          <p:nvPr/>
        </p:nvSpPr>
        <p:spPr>
          <a:xfrm rot="0">
            <a:off x="3983048" y="1217702"/>
            <a:ext cx="10321904" cy="1320799"/>
          </a:xfrm>
          <a:prstGeom prst="rect">
            <a:avLst/>
          </a:prstGeom>
        </p:spPr>
        <p:txBody>
          <a:bodyPr anchor="t" rtlCol="false" tIns="0" lIns="0" bIns="0" rIns="0">
            <a:spAutoFit/>
          </a:bodyPr>
          <a:lstStyle/>
          <a:p>
            <a:pPr algn="ctr">
              <a:lnSpc>
                <a:spcPts val="9999"/>
              </a:lnSpc>
              <a:spcBef>
                <a:spcPct val="0"/>
              </a:spcBef>
            </a:pPr>
            <a:r>
              <a:rPr lang="en-US" b="true" sz="9999">
                <a:solidFill>
                  <a:srgbClr val="262262"/>
                </a:solidFill>
                <a:latin typeface="Montserrat Ultra-Bold"/>
                <a:ea typeface="Montserrat Ultra-Bold"/>
                <a:cs typeface="Montserrat Ultra-Bold"/>
                <a:sym typeface="Montserrat Ultra-Bold"/>
              </a:rPr>
              <a:t>CONCLUSION</a:t>
            </a:r>
          </a:p>
        </p:txBody>
      </p:sp>
      <p:sp>
        <p:nvSpPr>
          <p:cNvPr name="Freeform 5" id="5"/>
          <p:cNvSpPr/>
          <p:nvPr/>
        </p:nvSpPr>
        <p:spPr>
          <a:xfrm flipH="false" flipV="false" rot="0">
            <a:off x="-274469" y="6551807"/>
            <a:ext cx="7017192" cy="4108247"/>
          </a:xfrm>
          <a:custGeom>
            <a:avLst/>
            <a:gdLst/>
            <a:ahLst/>
            <a:cxnLst/>
            <a:rect r="r" b="b" t="t" l="l"/>
            <a:pathLst>
              <a:path h="4108247" w="7017192">
                <a:moveTo>
                  <a:pt x="0" y="0"/>
                </a:moveTo>
                <a:lnTo>
                  <a:pt x="7017192" y="0"/>
                </a:lnTo>
                <a:lnTo>
                  <a:pt x="7017192" y="4108247"/>
                </a:lnTo>
                <a:lnTo>
                  <a:pt x="0" y="4108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11758010" y="-276035"/>
            <a:ext cx="7017192" cy="4108247"/>
          </a:xfrm>
          <a:custGeom>
            <a:avLst/>
            <a:gdLst/>
            <a:ahLst/>
            <a:cxnLst/>
            <a:rect r="r" b="b" t="t" l="l"/>
            <a:pathLst>
              <a:path h="4108247" w="7017192">
                <a:moveTo>
                  <a:pt x="7017192" y="4108248"/>
                </a:moveTo>
                <a:lnTo>
                  <a:pt x="0" y="4108248"/>
                </a:lnTo>
                <a:lnTo>
                  <a:pt x="0" y="0"/>
                </a:lnTo>
                <a:lnTo>
                  <a:pt x="7017192" y="0"/>
                </a:lnTo>
                <a:lnTo>
                  <a:pt x="7017192" y="41082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20609" y="-1167698"/>
            <a:ext cx="4457289" cy="4846971"/>
          </a:xfrm>
          <a:custGeom>
            <a:avLst/>
            <a:gdLst/>
            <a:ahLst/>
            <a:cxnLst/>
            <a:rect r="r" b="b" t="t" l="l"/>
            <a:pathLst>
              <a:path h="4846971" w="4457289">
                <a:moveTo>
                  <a:pt x="0" y="0"/>
                </a:moveTo>
                <a:lnTo>
                  <a:pt x="4457288" y="0"/>
                </a:lnTo>
                <a:lnTo>
                  <a:pt x="4457288" y="4846971"/>
                </a:lnTo>
                <a:lnTo>
                  <a:pt x="0" y="4846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14621898" y="6551807"/>
            <a:ext cx="4457289" cy="4846971"/>
          </a:xfrm>
          <a:custGeom>
            <a:avLst/>
            <a:gdLst/>
            <a:ahLst/>
            <a:cxnLst/>
            <a:rect r="r" b="b" t="t" l="l"/>
            <a:pathLst>
              <a:path h="4846971" w="4457289">
                <a:moveTo>
                  <a:pt x="4457289" y="4846971"/>
                </a:moveTo>
                <a:lnTo>
                  <a:pt x="0" y="4846971"/>
                </a:lnTo>
                <a:lnTo>
                  <a:pt x="0" y="0"/>
                </a:lnTo>
                <a:lnTo>
                  <a:pt x="4457289" y="0"/>
                </a:lnTo>
                <a:lnTo>
                  <a:pt x="4457289" y="4846971"/>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Freeform 3" id="3"/>
          <p:cNvSpPr/>
          <p:nvPr/>
        </p:nvSpPr>
        <p:spPr>
          <a:xfrm flipH="true" flipV="true" rot="0">
            <a:off x="8152662" y="6551807"/>
            <a:ext cx="4457289" cy="4846971"/>
          </a:xfrm>
          <a:custGeom>
            <a:avLst/>
            <a:gdLst/>
            <a:ahLst/>
            <a:cxnLst/>
            <a:rect r="r" b="b" t="t" l="l"/>
            <a:pathLst>
              <a:path h="4846971" w="4457289">
                <a:moveTo>
                  <a:pt x="4457289" y="4846971"/>
                </a:moveTo>
                <a:lnTo>
                  <a:pt x="0" y="4846971"/>
                </a:lnTo>
                <a:lnTo>
                  <a:pt x="0" y="0"/>
                </a:lnTo>
                <a:lnTo>
                  <a:pt x="4457289" y="0"/>
                </a:lnTo>
                <a:lnTo>
                  <a:pt x="4457289" y="4846971"/>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3472555"/>
            <a:ext cx="7836125" cy="3618114"/>
          </a:xfrm>
          <a:prstGeom prst="rect">
            <a:avLst/>
          </a:prstGeom>
        </p:spPr>
        <p:txBody>
          <a:bodyPr anchor="t" rtlCol="false" tIns="0" lIns="0" bIns="0" rIns="0">
            <a:spAutoFit/>
          </a:bodyPr>
          <a:lstStyle/>
          <a:p>
            <a:pPr algn="l">
              <a:lnSpc>
                <a:spcPts val="13952"/>
              </a:lnSpc>
            </a:pPr>
            <a:r>
              <a:rPr lang="en-US" sz="13952" b="true">
                <a:solidFill>
                  <a:srgbClr val="262262"/>
                </a:solidFill>
                <a:latin typeface="Montserrat Ultra-Bold"/>
                <a:ea typeface="Montserrat Ultra-Bold"/>
                <a:cs typeface="Montserrat Ultra-Bold"/>
                <a:sym typeface="Montserrat Ultra-Bold"/>
              </a:rPr>
              <a:t>THANK</a:t>
            </a:r>
          </a:p>
          <a:p>
            <a:pPr algn="l">
              <a:lnSpc>
                <a:spcPts val="13952"/>
              </a:lnSpc>
              <a:spcBef>
                <a:spcPct val="0"/>
              </a:spcBef>
            </a:pPr>
            <a:r>
              <a:rPr lang="en-US" b="true" sz="13952">
                <a:solidFill>
                  <a:srgbClr val="262262"/>
                </a:solidFill>
                <a:latin typeface="Montserrat Ultra-Bold"/>
                <a:ea typeface="Montserrat Ultra-Bold"/>
                <a:cs typeface="Montserrat Ultra-Bold"/>
                <a:sym typeface="Montserrat Ultra-Bold"/>
              </a:rPr>
              <a:t>you </a:t>
            </a:r>
          </a:p>
        </p:txBody>
      </p:sp>
      <p:sp>
        <p:nvSpPr>
          <p:cNvPr name="Freeform 5" id="5"/>
          <p:cNvSpPr/>
          <p:nvPr/>
        </p:nvSpPr>
        <p:spPr>
          <a:xfrm flipH="false" flipV="false" rot="0">
            <a:off x="-274469" y="6551807"/>
            <a:ext cx="7017192" cy="4108247"/>
          </a:xfrm>
          <a:custGeom>
            <a:avLst/>
            <a:gdLst/>
            <a:ahLst/>
            <a:cxnLst/>
            <a:rect r="r" b="b" t="t" l="l"/>
            <a:pathLst>
              <a:path h="4108247" w="7017192">
                <a:moveTo>
                  <a:pt x="0" y="0"/>
                </a:moveTo>
                <a:lnTo>
                  <a:pt x="7017192" y="0"/>
                </a:lnTo>
                <a:lnTo>
                  <a:pt x="7017192" y="4108247"/>
                </a:lnTo>
                <a:lnTo>
                  <a:pt x="0" y="41082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6" id="6"/>
          <p:cNvGrpSpPr/>
          <p:nvPr/>
        </p:nvGrpSpPr>
        <p:grpSpPr>
          <a:xfrm rot="0">
            <a:off x="10908693" y="-845096"/>
            <a:ext cx="7866510" cy="11831909"/>
            <a:chOff x="0" y="0"/>
            <a:chExt cx="1218728" cy="1833072"/>
          </a:xfrm>
        </p:grpSpPr>
        <p:sp>
          <p:nvSpPr>
            <p:cNvPr name="Freeform 7" id="7"/>
            <p:cNvSpPr/>
            <p:nvPr/>
          </p:nvSpPr>
          <p:spPr>
            <a:xfrm flipH="false" flipV="false" rot="0">
              <a:off x="0" y="0"/>
              <a:ext cx="1218728" cy="1833072"/>
            </a:xfrm>
            <a:custGeom>
              <a:avLst/>
              <a:gdLst/>
              <a:ahLst/>
              <a:cxnLst/>
              <a:rect r="r" b="b" t="t" l="l"/>
              <a:pathLst>
                <a:path h="1833072" w="1218728">
                  <a:moveTo>
                    <a:pt x="0" y="0"/>
                  </a:moveTo>
                  <a:lnTo>
                    <a:pt x="1218728" y="0"/>
                  </a:lnTo>
                  <a:lnTo>
                    <a:pt x="1218728" y="1833072"/>
                  </a:lnTo>
                  <a:lnTo>
                    <a:pt x="0" y="1833072"/>
                  </a:lnTo>
                  <a:close/>
                </a:path>
              </a:pathLst>
            </a:custGeom>
            <a:blipFill>
              <a:blip r:embed="rId7"/>
              <a:stretch>
                <a:fillRect l="-141485" t="0" r="-25907" b="0"/>
              </a:stretch>
            </a:blipFill>
          </p:spPr>
        </p:sp>
      </p:grpSp>
      <p:sp>
        <p:nvSpPr>
          <p:cNvPr name="Freeform 8" id="8"/>
          <p:cNvSpPr/>
          <p:nvPr/>
        </p:nvSpPr>
        <p:spPr>
          <a:xfrm flipH="true" flipV="true" rot="0">
            <a:off x="11758010" y="-276035"/>
            <a:ext cx="7017192" cy="4108247"/>
          </a:xfrm>
          <a:custGeom>
            <a:avLst/>
            <a:gdLst/>
            <a:ahLst/>
            <a:cxnLst/>
            <a:rect r="r" b="b" t="t" l="l"/>
            <a:pathLst>
              <a:path h="4108247" w="7017192">
                <a:moveTo>
                  <a:pt x="7017192" y="4108248"/>
                </a:moveTo>
                <a:lnTo>
                  <a:pt x="0" y="4108248"/>
                </a:lnTo>
                <a:lnTo>
                  <a:pt x="0" y="0"/>
                </a:lnTo>
                <a:lnTo>
                  <a:pt x="7017192" y="0"/>
                </a:lnTo>
                <a:lnTo>
                  <a:pt x="7017192" y="4108248"/>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720609" y="-1167698"/>
            <a:ext cx="4457289" cy="4846971"/>
          </a:xfrm>
          <a:custGeom>
            <a:avLst/>
            <a:gdLst/>
            <a:ahLst/>
            <a:cxnLst/>
            <a:rect r="r" b="b" t="t" l="l"/>
            <a:pathLst>
              <a:path h="4846971" w="4457289">
                <a:moveTo>
                  <a:pt x="0" y="0"/>
                </a:moveTo>
                <a:lnTo>
                  <a:pt x="4457288" y="0"/>
                </a:lnTo>
                <a:lnTo>
                  <a:pt x="4457288" y="4846971"/>
                </a:lnTo>
                <a:lnTo>
                  <a:pt x="0" y="48469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TextBox 3" id="3"/>
          <p:cNvSpPr txBox="true"/>
          <p:nvPr/>
        </p:nvSpPr>
        <p:spPr>
          <a:xfrm rot="0">
            <a:off x="1028700" y="1808922"/>
            <a:ext cx="8177423" cy="1320799"/>
          </a:xfrm>
          <a:prstGeom prst="rect">
            <a:avLst/>
          </a:prstGeom>
        </p:spPr>
        <p:txBody>
          <a:bodyPr anchor="t" rtlCol="false" tIns="0" lIns="0" bIns="0" rIns="0">
            <a:spAutoFit/>
          </a:bodyPr>
          <a:lstStyle/>
          <a:p>
            <a:pPr algn="l">
              <a:lnSpc>
                <a:spcPts val="9999"/>
              </a:lnSpc>
            </a:pPr>
            <a:r>
              <a:rPr lang="en-US" sz="9999" b="true">
                <a:solidFill>
                  <a:srgbClr val="262262"/>
                </a:solidFill>
                <a:latin typeface="Montserrat Ultra-Bold"/>
                <a:ea typeface="Montserrat Ultra-Bold"/>
                <a:cs typeface="Montserrat Ultra-Bold"/>
                <a:sym typeface="Montserrat Ultra-Bold"/>
              </a:rPr>
              <a:t>ABSTRACT</a:t>
            </a:r>
          </a:p>
        </p:txBody>
      </p:sp>
      <p:sp>
        <p:nvSpPr>
          <p:cNvPr name="TextBox 4" id="4"/>
          <p:cNvSpPr txBox="true"/>
          <p:nvPr/>
        </p:nvSpPr>
        <p:spPr>
          <a:xfrm rot="0">
            <a:off x="233016" y="3223524"/>
            <a:ext cx="11255805" cy="3868528"/>
          </a:xfrm>
          <a:prstGeom prst="rect">
            <a:avLst/>
          </a:prstGeom>
        </p:spPr>
        <p:txBody>
          <a:bodyPr anchor="t" rtlCol="false" tIns="0" lIns="0" bIns="0" rIns="0">
            <a:spAutoFit/>
          </a:bodyPr>
          <a:lstStyle/>
          <a:p>
            <a:pPr algn="l">
              <a:lnSpc>
                <a:spcPts val="3419"/>
              </a:lnSpc>
            </a:pPr>
            <a:r>
              <a:rPr lang="en-US" sz="3108">
                <a:solidFill>
                  <a:srgbClr val="262262"/>
                </a:solidFill>
                <a:latin typeface="Montserrat"/>
                <a:ea typeface="Montserrat"/>
                <a:cs typeface="Montserrat"/>
                <a:sym typeface="Montserrat"/>
              </a:rPr>
              <a:t>The Mall Customer Prediction project uses clustering techniques to analyze customer demographics and shopping behavior. By segmenting customers into distinct groups based on patterns like spending habits and income levels, the project provides actionable insights for targeted marketing and personalized experiences. This data-driven approach helps optimize customer engagement, improve retention, and boost profitability for mall businesses.</a:t>
            </a:r>
          </a:p>
        </p:txBody>
      </p:sp>
      <p:sp>
        <p:nvSpPr>
          <p:cNvPr name="Freeform 5" id="5"/>
          <p:cNvSpPr/>
          <p:nvPr/>
        </p:nvSpPr>
        <p:spPr>
          <a:xfrm flipH="false" flipV="false" rot="0">
            <a:off x="-274469" y="7079650"/>
            <a:ext cx="7017192" cy="4108247"/>
          </a:xfrm>
          <a:custGeom>
            <a:avLst/>
            <a:gdLst/>
            <a:ahLst/>
            <a:cxnLst/>
            <a:rect r="r" b="b" t="t" l="l"/>
            <a:pathLst>
              <a:path h="4108247" w="7017192">
                <a:moveTo>
                  <a:pt x="0" y="0"/>
                </a:moveTo>
                <a:lnTo>
                  <a:pt x="7017192" y="0"/>
                </a:lnTo>
                <a:lnTo>
                  <a:pt x="7017192" y="4108248"/>
                </a:lnTo>
                <a:lnTo>
                  <a:pt x="0" y="41082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11758010" y="-276035"/>
            <a:ext cx="7017192" cy="4108247"/>
          </a:xfrm>
          <a:custGeom>
            <a:avLst/>
            <a:gdLst/>
            <a:ahLst/>
            <a:cxnLst/>
            <a:rect r="r" b="b" t="t" l="l"/>
            <a:pathLst>
              <a:path h="4108247" w="7017192">
                <a:moveTo>
                  <a:pt x="7017192" y="4108248"/>
                </a:moveTo>
                <a:lnTo>
                  <a:pt x="0" y="4108248"/>
                </a:lnTo>
                <a:lnTo>
                  <a:pt x="0" y="0"/>
                </a:lnTo>
                <a:lnTo>
                  <a:pt x="7017192" y="0"/>
                </a:lnTo>
                <a:lnTo>
                  <a:pt x="7017192" y="41082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23162" y="-1437710"/>
            <a:ext cx="4457289" cy="4846971"/>
          </a:xfrm>
          <a:custGeom>
            <a:avLst/>
            <a:gdLst/>
            <a:ahLst/>
            <a:cxnLst/>
            <a:rect r="r" b="b" t="t" l="l"/>
            <a:pathLst>
              <a:path h="4846971" w="4457289">
                <a:moveTo>
                  <a:pt x="0" y="0"/>
                </a:moveTo>
                <a:lnTo>
                  <a:pt x="4457289" y="0"/>
                </a:lnTo>
                <a:lnTo>
                  <a:pt x="4457289" y="4846971"/>
                </a:lnTo>
                <a:lnTo>
                  <a:pt x="0" y="4846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8158333" y="6710288"/>
            <a:ext cx="4457289" cy="4846971"/>
          </a:xfrm>
          <a:custGeom>
            <a:avLst/>
            <a:gdLst/>
            <a:ahLst/>
            <a:cxnLst/>
            <a:rect r="r" b="b" t="t" l="l"/>
            <a:pathLst>
              <a:path h="4846971" w="4457289">
                <a:moveTo>
                  <a:pt x="4457289" y="4846971"/>
                </a:moveTo>
                <a:lnTo>
                  <a:pt x="0" y="4846971"/>
                </a:lnTo>
                <a:lnTo>
                  <a:pt x="0" y="0"/>
                </a:lnTo>
                <a:lnTo>
                  <a:pt x="4457289" y="0"/>
                </a:lnTo>
                <a:lnTo>
                  <a:pt x="4457289" y="4846971"/>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0738555" y="2826946"/>
            <a:ext cx="7766685" cy="776668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7"/>
              <a:stretch>
                <a:fillRect l="-24906" t="0" r="-24906" b="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TextBox 3" id="3"/>
          <p:cNvSpPr txBox="true"/>
          <p:nvPr/>
        </p:nvSpPr>
        <p:spPr>
          <a:xfrm rot="0">
            <a:off x="2222226" y="717638"/>
            <a:ext cx="9358278" cy="1060451"/>
          </a:xfrm>
          <a:prstGeom prst="rect">
            <a:avLst/>
          </a:prstGeom>
        </p:spPr>
        <p:txBody>
          <a:bodyPr anchor="t" rtlCol="false" tIns="0" lIns="0" bIns="0" rIns="0">
            <a:spAutoFit/>
          </a:bodyPr>
          <a:lstStyle/>
          <a:p>
            <a:pPr algn="l">
              <a:lnSpc>
                <a:spcPts val="8000"/>
              </a:lnSpc>
            </a:pPr>
            <a:r>
              <a:rPr lang="en-US" sz="8000" b="true">
                <a:solidFill>
                  <a:srgbClr val="262262"/>
                </a:solidFill>
                <a:latin typeface="Montserrat Ultra-Bold"/>
                <a:ea typeface="Montserrat Ultra-Bold"/>
                <a:cs typeface="Montserrat Ultra-Bold"/>
                <a:sym typeface="Montserrat Ultra-Bold"/>
              </a:rPr>
              <a:t>INTRODUCTION</a:t>
            </a:r>
          </a:p>
        </p:txBody>
      </p:sp>
      <p:sp>
        <p:nvSpPr>
          <p:cNvPr name="Freeform 4" id="4"/>
          <p:cNvSpPr/>
          <p:nvPr/>
        </p:nvSpPr>
        <p:spPr>
          <a:xfrm flipH="true" flipV="true" rot="0">
            <a:off x="8158333" y="6710288"/>
            <a:ext cx="4457289" cy="4846971"/>
          </a:xfrm>
          <a:custGeom>
            <a:avLst/>
            <a:gdLst/>
            <a:ahLst/>
            <a:cxnLst/>
            <a:rect r="r" b="b" t="t" l="l"/>
            <a:pathLst>
              <a:path h="4846971" w="4457289">
                <a:moveTo>
                  <a:pt x="4457289" y="4846971"/>
                </a:moveTo>
                <a:lnTo>
                  <a:pt x="0" y="4846971"/>
                </a:lnTo>
                <a:lnTo>
                  <a:pt x="0" y="0"/>
                </a:lnTo>
                <a:lnTo>
                  <a:pt x="4457289" y="0"/>
                </a:lnTo>
                <a:lnTo>
                  <a:pt x="4457289" y="4846971"/>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738555" y="2826946"/>
            <a:ext cx="7766685" cy="7766685"/>
            <a:chOff x="0" y="0"/>
            <a:chExt cx="6350000" cy="6350000"/>
          </a:xfrm>
        </p:grpSpPr>
        <p:sp>
          <p:nvSpPr>
            <p:cNvPr name="Freeform 6" id="6"/>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5"/>
              <a:stretch>
                <a:fillRect l="-7248" t="0" r="-42845" b="0"/>
              </a:stretch>
            </a:blipFill>
          </p:spPr>
        </p:sp>
      </p:grpSp>
      <p:sp>
        <p:nvSpPr>
          <p:cNvPr name="TextBox 7" id="7"/>
          <p:cNvSpPr txBox="true"/>
          <p:nvPr/>
        </p:nvSpPr>
        <p:spPr>
          <a:xfrm rot="0">
            <a:off x="722081" y="2059837"/>
            <a:ext cx="10729310" cy="5154403"/>
          </a:xfrm>
          <a:prstGeom prst="rect">
            <a:avLst/>
          </a:prstGeom>
        </p:spPr>
        <p:txBody>
          <a:bodyPr anchor="t" rtlCol="false" tIns="0" lIns="0" bIns="0" rIns="0">
            <a:spAutoFit/>
          </a:bodyPr>
          <a:lstStyle/>
          <a:p>
            <a:pPr algn="l">
              <a:lnSpc>
                <a:spcPts val="3419"/>
              </a:lnSpc>
            </a:pPr>
            <a:r>
              <a:rPr lang="en-US" sz="3108">
                <a:solidFill>
                  <a:srgbClr val="262262"/>
                </a:solidFill>
                <a:latin typeface="Montserrat"/>
                <a:ea typeface="Montserrat"/>
                <a:cs typeface="Montserrat"/>
                <a:sym typeface="Montserrat"/>
              </a:rPr>
              <a:t>Understanding customer behavior is critical for enhancing shopping experiences and driving business growth. The Mall Customer Prediction project leverages machine learning to analyze customer demographics and spending patterns, segmenting them into meaningful groups. This segmentation helps mall management and retailers implement targeted marketing strategies, improve customer satisfaction, and optimize resources. By using data-driven techniques, the project provides valuable insights to create a more personalized and efficient shopping experience.</a:t>
            </a:r>
          </a:p>
        </p:txBody>
      </p:sp>
      <p:sp>
        <p:nvSpPr>
          <p:cNvPr name="Freeform 8" id="8"/>
          <p:cNvSpPr/>
          <p:nvPr/>
        </p:nvSpPr>
        <p:spPr>
          <a:xfrm flipH="false" flipV="false" rot="0">
            <a:off x="-251252" y="7079650"/>
            <a:ext cx="7017192" cy="4108247"/>
          </a:xfrm>
          <a:custGeom>
            <a:avLst/>
            <a:gdLst/>
            <a:ahLst/>
            <a:cxnLst/>
            <a:rect r="r" b="b" t="t" l="l"/>
            <a:pathLst>
              <a:path h="4108247" w="7017192">
                <a:moveTo>
                  <a:pt x="0" y="0"/>
                </a:moveTo>
                <a:lnTo>
                  <a:pt x="7017193" y="0"/>
                </a:lnTo>
                <a:lnTo>
                  <a:pt x="7017193" y="4108248"/>
                </a:lnTo>
                <a:lnTo>
                  <a:pt x="0" y="41082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true" flipV="true" rot="0">
            <a:off x="11758010" y="-276035"/>
            <a:ext cx="7017192" cy="4108247"/>
          </a:xfrm>
          <a:custGeom>
            <a:avLst/>
            <a:gdLst/>
            <a:ahLst/>
            <a:cxnLst/>
            <a:rect r="r" b="b" t="t" l="l"/>
            <a:pathLst>
              <a:path h="4108247" w="7017192">
                <a:moveTo>
                  <a:pt x="7017192" y="4108248"/>
                </a:moveTo>
                <a:lnTo>
                  <a:pt x="0" y="4108248"/>
                </a:lnTo>
                <a:lnTo>
                  <a:pt x="0" y="0"/>
                </a:lnTo>
                <a:lnTo>
                  <a:pt x="7017192" y="0"/>
                </a:lnTo>
                <a:lnTo>
                  <a:pt x="7017192" y="4108248"/>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199944" y="-2020025"/>
            <a:ext cx="4457289" cy="4846971"/>
          </a:xfrm>
          <a:custGeom>
            <a:avLst/>
            <a:gdLst/>
            <a:ahLst/>
            <a:cxnLst/>
            <a:rect r="r" b="b" t="t" l="l"/>
            <a:pathLst>
              <a:path h="4846971" w="4457289">
                <a:moveTo>
                  <a:pt x="0" y="0"/>
                </a:moveTo>
                <a:lnTo>
                  <a:pt x="4457288" y="0"/>
                </a:lnTo>
                <a:lnTo>
                  <a:pt x="4457288" y="4846971"/>
                </a:lnTo>
                <a:lnTo>
                  <a:pt x="0" y="48469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TextBox 3" id="3"/>
          <p:cNvSpPr txBox="true"/>
          <p:nvPr/>
        </p:nvSpPr>
        <p:spPr>
          <a:xfrm rot="0">
            <a:off x="1699368" y="4127889"/>
            <a:ext cx="10547677" cy="1246907"/>
          </a:xfrm>
          <a:prstGeom prst="rect">
            <a:avLst/>
          </a:prstGeom>
        </p:spPr>
        <p:txBody>
          <a:bodyPr anchor="t" rtlCol="false" tIns="0" lIns="0" bIns="0" rIns="0">
            <a:spAutoFit/>
          </a:bodyPr>
          <a:lstStyle/>
          <a:p>
            <a:pPr algn="just">
              <a:lnSpc>
                <a:spcPts val="3305"/>
              </a:lnSpc>
            </a:pPr>
            <a:r>
              <a:rPr lang="en-US" sz="3032">
                <a:solidFill>
                  <a:srgbClr val="262262"/>
                </a:solidFill>
                <a:latin typeface="Montserrat"/>
                <a:ea typeface="Montserrat"/>
                <a:cs typeface="Montserrat"/>
                <a:sym typeface="Montserrat"/>
              </a:rPr>
              <a:t>Operational Optimization: Assist mall management in allocating resources efficiently based on customer insights.</a:t>
            </a:r>
          </a:p>
        </p:txBody>
      </p:sp>
      <p:sp>
        <p:nvSpPr>
          <p:cNvPr name="TextBox 4" id="4"/>
          <p:cNvSpPr txBox="true"/>
          <p:nvPr/>
        </p:nvSpPr>
        <p:spPr>
          <a:xfrm rot="0">
            <a:off x="4069622" y="396508"/>
            <a:ext cx="8177423" cy="1320799"/>
          </a:xfrm>
          <a:prstGeom prst="rect">
            <a:avLst/>
          </a:prstGeom>
        </p:spPr>
        <p:txBody>
          <a:bodyPr anchor="t" rtlCol="false" tIns="0" lIns="0" bIns="0" rIns="0">
            <a:spAutoFit/>
          </a:bodyPr>
          <a:lstStyle/>
          <a:p>
            <a:pPr algn="l">
              <a:lnSpc>
                <a:spcPts val="9999"/>
              </a:lnSpc>
            </a:pPr>
            <a:r>
              <a:rPr lang="en-US" sz="9999" b="true">
                <a:solidFill>
                  <a:srgbClr val="262262"/>
                </a:solidFill>
                <a:latin typeface="Montserrat Ultra-Bold"/>
                <a:ea typeface="Montserrat Ultra-Bold"/>
                <a:cs typeface="Montserrat Ultra-Bold"/>
                <a:sym typeface="Montserrat Ultra-Bold"/>
              </a:rPr>
              <a:t>GOALS</a:t>
            </a:r>
          </a:p>
        </p:txBody>
      </p:sp>
      <p:sp>
        <p:nvSpPr>
          <p:cNvPr name="Freeform 5" id="5"/>
          <p:cNvSpPr/>
          <p:nvPr/>
        </p:nvSpPr>
        <p:spPr>
          <a:xfrm flipH="false" flipV="false" rot="0">
            <a:off x="-350249" y="7377054"/>
            <a:ext cx="7017192" cy="4108247"/>
          </a:xfrm>
          <a:custGeom>
            <a:avLst/>
            <a:gdLst/>
            <a:ahLst/>
            <a:cxnLst/>
            <a:rect r="r" b="b" t="t" l="l"/>
            <a:pathLst>
              <a:path h="4108247" w="7017192">
                <a:moveTo>
                  <a:pt x="0" y="0"/>
                </a:moveTo>
                <a:lnTo>
                  <a:pt x="7017193" y="0"/>
                </a:lnTo>
                <a:lnTo>
                  <a:pt x="7017193" y="4108247"/>
                </a:lnTo>
                <a:lnTo>
                  <a:pt x="0" y="4108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11758010" y="-276035"/>
            <a:ext cx="7017192" cy="4108247"/>
          </a:xfrm>
          <a:custGeom>
            <a:avLst/>
            <a:gdLst/>
            <a:ahLst/>
            <a:cxnLst/>
            <a:rect r="r" b="b" t="t" l="l"/>
            <a:pathLst>
              <a:path h="4108247" w="7017192">
                <a:moveTo>
                  <a:pt x="7017192" y="4108248"/>
                </a:moveTo>
                <a:lnTo>
                  <a:pt x="0" y="4108248"/>
                </a:lnTo>
                <a:lnTo>
                  <a:pt x="0" y="0"/>
                </a:lnTo>
                <a:lnTo>
                  <a:pt x="7017192" y="0"/>
                </a:lnTo>
                <a:lnTo>
                  <a:pt x="7017192" y="41082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560833" y="-1466591"/>
            <a:ext cx="4457289" cy="4846971"/>
          </a:xfrm>
          <a:custGeom>
            <a:avLst/>
            <a:gdLst/>
            <a:ahLst/>
            <a:cxnLst/>
            <a:rect r="r" b="b" t="t" l="l"/>
            <a:pathLst>
              <a:path h="4846971" w="4457289">
                <a:moveTo>
                  <a:pt x="0" y="0"/>
                </a:moveTo>
                <a:lnTo>
                  <a:pt x="4457289" y="0"/>
                </a:lnTo>
                <a:lnTo>
                  <a:pt x="4457289" y="4846971"/>
                </a:lnTo>
                <a:lnTo>
                  <a:pt x="0" y="4846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8158333" y="7377054"/>
            <a:ext cx="4457289" cy="4846971"/>
          </a:xfrm>
          <a:custGeom>
            <a:avLst/>
            <a:gdLst/>
            <a:ahLst/>
            <a:cxnLst/>
            <a:rect r="r" b="b" t="t" l="l"/>
            <a:pathLst>
              <a:path h="4846971" w="4457289">
                <a:moveTo>
                  <a:pt x="4457289" y="4846970"/>
                </a:moveTo>
                <a:lnTo>
                  <a:pt x="0" y="4846970"/>
                </a:lnTo>
                <a:lnTo>
                  <a:pt x="0" y="0"/>
                </a:lnTo>
                <a:lnTo>
                  <a:pt x="4457289" y="0"/>
                </a:lnTo>
                <a:lnTo>
                  <a:pt x="4457289" y="484697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1235956" y="2944796"/>
            <a:ext cx="7766685" cy="7766685"/>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0" y="6350000"/>
                  </a:moveTo>
                  <a:lnTo>
                    <a:pt x="6350000" y="6350000"/>
                  </a:lnTo>
                  <a:lnTo>
                    <a:pt x="6350000" y="0"/>
                  </a:lnTo>
                  <a:cubicBezTo>
                    <a:pt x="2843530" y="0"/>
                    <a:pt x="0" y="2843530"/>
                    <a:pt x="0" y="6350000"/>
                  </a:cubicBezTo>
                  <a:close/>
                </a:path>
              </a:pathLst>
            </a:custGeom>
            <a:blipFill>
              <a:blip r:embed="rId7"/>
              <a:stretch>
                <a:fillRect l="0" t="-25046" r="0" b="-25046"/>
              </a:stretch>
            </a:blipFill>
          </p:spPr>
        </p:sp>
      </p:grpSp>
      <p:sp>
        <p:nvSpPr>
          <p:cNvPr name="TextBox 11" id="11"/>
          <p:cNvSpPr txBox="true"/>
          <p:nvPr/>
        </p:nvSpPr>
        <p:spPr>
          <a:xfrm rot="0">
            <a:off x="1699368" y="3011657"/>
            <a:ext cx="12188867" cy="835867"/>
          </a:xfrm>
          <a:prstGeom prst="rect">
            <a:avLst/>
          </a:prstGeom>
        </p:spPr>
        <p:txBody>
          <a:bodyPr anchor="t" rtlCol="false" tIns="0" lIns="0" bIns="0" rIns="0">
            <a:spAutoFit/>
          </a:bodyPr>
          <a:lstStyle/>
          <a:p>
            <a:pPr algn="just">
              <a:lnSpc>
                <a:spcPts val="3305"/>
              </a:lnSpc>
            </a:pPr>
            <a:r>
              <a:rPr lang="en-US" sz="3032">
                <a:solidFill>
                  <a:srgbClr val="262262"/>
                </a:solidFill>
                <a:latin typeface="Montserrat"/>
                <a:ea typeface="Montserrat"/>
                <a:cs typeface="Montserrat"/>
                <a:sym typeface="Montserrat"/>
              </a:rPr>
              <a:t>Targeted Marketing: Enable personalized campaigns to improve customer engagement and satisfaction.</a:t>
            </a:r>
          </a:p>
        </p:txBody>
      </p:sp>
      <p:sp>
        <p:nvSpPr>
          <p:cNvPr name="TextBox 12" id="12"/>
          <p:cNvSpPr txBox="true"/>
          <p:nvPr/>
        </p:nvSpPr>
        <p:spPr>
          <a:xfrm rot="0">
            <a:off x="912614" y="2133474"/>
            <a:ext cx="670668" cy="424828"/>
          </a:xfrm>
          <a:prstGeom prst="rect">
            <a:avLst/>
          </a:prstGeom>
        </p:spPr>
        <p:txBody>
          <a:bodyPr anchor="t" rtlCol="false" tIns="0" lIns="0" bIns="0" rIns="0">
            <a:spAutoFit/>
          </a:bodyPr>
          <a:lstStyle/>
          <a:p>
            <a:pPr algn="just">
              <a:lnSpc>
                <a:spcPts val="3305"/>
              </a:lnSpc>
            </a:pPr>
            <a:r>
              <a:rPr lang="en-US" sz="3032" b="true">
                <a:solidFill>
                  <a:srgbClr val="262262"/>
                </a:solidFill>
                <a:latin typeface="Montserrat Medium"/>
                <a:ea typeface="Montserrat Medium"/>
                <a:cs typeface="Montserrat Medium"/>
                <a:sym typeface="Montserrat Medium"/>
              </a:rPr>
              <a:t>1.</a:t>
            </a:r>
          </a:p>
        </p:txBody>
      </p:sp>
      <p:sp>
        <p:nvSpPr>
          <p:cNvPr name="TextBox 13" id="13"/>
          <p:cNvSpPr txBox="true"/>
          <p:nvPr/>
        </p:nvSpPr>
        <p:spPr>
          <a:xfrm rot="0">
            <a:off x="912614" y="3182254"/>
            <a:ext cx="670668" cy="424828"/>
          </a:xfrm>
          <a:prstGeom prst="rect">
            <a:avLst/>
          </a:prstGeom>
        </p:spPr>
        <p:txBody>
          <a:bodyPr anchor="t" rtlCol="false" tIns="0" lIns="0" bIns="0" rIns="0">
            <a:spAutoFit/>
          </a:bodyPr>
          <a:lstStyle/>
          <a:p>
            <a:pPr algn="just">
              <a:lnSpc>
                <a:spcPts val="3305"/>
              </a:lnSpc>
            </a:pPr>
            <a:r>
              <a:rPr lang="en-US" sz="3032" b="true">
                <a:solidFill>
                  <a:srgbClr val="262262"/>
                </a:solidFill>
                <a:latin typeface="Montserrat Medium"/>
                <a:ea typeface="Montserrat Medium"/>
                <a:cs typeface="Montserrat Medium"/>
                <a:sym typeface="Montserrat Medium"/>
              </a:rPr>
              <a:t>2.</a:t>
            </a:r>
          </a:p>
        </p:txBody>
      </p:sp>
      <p:sp>
        <p:nvSpPr>
          <p:cNvPr name="TextBox 14" id="14"/>
          <p:cNvSpPr txBox="true"/>
          <p:nvPr/>
        </p:nvSpPr>
        <p:spPr>
          <a:xfrm rot="0">
            <a:off x="1699368" y="1927954"/>
            <a:ext cx="12188867" cy="835867"/>
          </a:xfrm>
          <a:prstGeom prst="rect">
            <a:avLst/>
          </a:prstGeom>
        </p:spPr>
        <p:txBody>
          <a:bodyPr anchor="t" rtlCol="false" tIns="0" lIns="0" bIns="0" rIns="0">
            <a:spAutoFit/>
          </a:bodyPr>
          <a:lstStyle/>
          <a:p>
            <a:pPr algn="just">
              <a:lnSpc>
                <a:spcPts val="3305"/>
              </a:lnSpc>
            </a:pPr>
            <a:r>
              <a:rPr lang="en-US" sz="3032">
                <a:solidFill>
                  <a:srgbClr val="262262"/>
                </a:solidFill>
                <a:latin typeface="Montserrat"/>
                <a:ea typeface="Montserrat"/>
                <a:cs typeface="Montserrat"/>
                <a:sym typeface="Montserrat"/>
              </a:rPr>
              <a:t>Customer Segmentation: Identify distinct customer groups based on demographics and shopping behavior.</a:t>
            </a:r>
          </a:p>
        </p:txBody>
      </p:sp>
      <p:sp>
        <p:nvSpPr>
          <p:cNvPr name="TextBox 15" id="15"/>
          <p:cNvSpPr txBox="true"/>
          <p:nvPr/>
        </p:nvSpPr>
        <p:spPr>
          <a:xfrm rot="0">
            <a:off x="1699368" y="5584346"/>
            <a:ext cx="9536588" cy="1246907"/>
          </a:xfrm>
          <a:prstGeom prst="rect">
            <a:avLst/>
          </a:prstGeom>
        </p:spPr>
        <p:txBody>
          <a:bodyPr anchor="t" rtlCol="false" tIns="0" lIns="0" bIns="0" rIns="0">
            <a:spAutoFit/>
          </a:bodyPr>
          <a:lstStyle/>
          <a:p>
            <a:pPr algn="just">
              <a:lnSpc>
                <a:spcPts val="3305"/>
              </a:lnSpc>
            </a:pPr>
            <a:r>
              <a:rPr lang="en-US" sz="3032">
                <a:solidFill>
                  <a:srgbClr val="262262"/>
                </a:solidFill>
                <a:latin typeface="Montserrat"/>
                <a:ea typeface="Montserrat"/>
                <a:cs typeface="Montserrat"/>
                <a:sym typeface="Montserrat"/>
              </a:rPr>
              <a:t>Enhanced Customer Retention: Develop strategies to retain high-value customers by understanding their preferences.</a:t>
            </a:r>
          </a:p>
        </p:txBody>
      </p:sp>
      <p:sp>
        <p:nvSpPr>
          <p:cNvPr name="TextBox 16" id="16"/>
          <p:cNvSpPr txBox="true"/>
          <p:nvPr/>
        </p:nvSpPr>
        <p:spPr>
          <a:xfrm rot="0">
            <a:off x="912614" y="4374474"/>
            <a:ext cx="670668" cy="424828"/>
          </a:xfrm>
          <a:prstGeom prst="rect">
            <a:avLst/>
          </a:prstGeom>
        </p:spPr>
        <p:txBody>
          <a:bodyPr anchor="t" rtlCol="false" tIns="0" lIns="0" bIns="0" rIns="0">
            <a:spAutoFit/>
          </a:bodyPr>
          <a:lstStyle/>
          <a:p>
            <a:pPr algn="just">
              <a:lnSpc>
                <a:spcPts val="3305"/>
              </a:lnSpc>
            </a:pPr>
            <a:r>
              <a:rPr lang="en-US" sz="3032" b="true">
                <a:solidFill>
                  <a:srgbClr val="262262"/>
                </a:solidFill>
                <a:latin typeface="Montserrat Medium"/>
                <a:ea typeface="Montserrat Medium"/>
                <a:cs typeface="Montserrat Medium"/>
                <a:sym typeface="Montserrat Medium"/>
              </a:rPr>
              <a:t>3.</a:t>
            </a:r>
          </a:p>
        </p:txBody>
      </p:sp>
      <p:sp>
        <p:nvSpPr>
          <p:cNvPr name="TextBox 17" id="17"/>
          <p:cNvSpPr txBox="true"/>
          <p:nvPr/>
        </p:nvSpPr>
        <p:spPr>
          <a:xfrm rot="0">
            <a:off x="912614" y="5789901"/>
            <a:ext cx="670668" cy="424828"/>
          </a:xfrm>
          <a:prstGeom prst="rect">
            <a:avLst/>
          </a:prstGeom>
        </p:spPr>
        <p:txBody>
          <a:bodyPr anchor="t" rtlCol="false" tIns="0" lIns="0" bIns="0" rIns="0">
            <a:spAutoFit/>
          </a:bodyPr>
          <a:lstStyle/>
          <a:p>
            <a:pPr algn="just">
              <a:lnSpc>
                <a:spcPts val="3305"/>
              </a:lnSpc>
            </a:pPr>
            <a:r>
              <a:rPr lang="en-US" sz="3032" b="true">
                <a:solidFill>
                  <a:srgbClr val="262262"/>
                </a:solidFill>
                <a:latin typeface="Montserrat Medium"/>
                <a:ea typeface="Montserrat Medium"/>
                <a:cs typeface="Montserrat Medium"/>
                <a:sym typeface="Montserrat Medium"/>
              </a:rPr>
              <a:t>4.</a:t>
            </a:r>
          </a:p>
        </p:txBody>
      </p:sp>
      <p:sp>
        <p:nvSpPr>
          <p:cNvPr name="TextBox 18" id="18"/>
          <p:cNvSpPr txBox="true"/>
          <p:nvPr/>
        </p:nvSpPr>
        <p:spPr>
          <a:xfrm rot="0">
            <a:off x="1699368" y="7107477"/>
            <a:ext cx="9536588" cy="1246907"/>
          </a:xfrm>
          <a:prstGeom prst="rect">
            <a:avLst/>
          </a:prstGeom>
        </p:spPr>
        <p:txBody>
          <a:bodyPr anchor="t" rtlCol="false" tIns="0" lIns="0" bIns="0" rIns="0">
            <a:spAutoFit/>
          </a:bodyPr>
          <a:lstStyle/>
          <a:p>
            <a:pPr algn="just">
              <a:lnSpc>
                <a:spcPts val="3305"/>
              </a:lnSpc>
            </a:pPr>
            <a:r>
              <a:rPr lang="en-US" sz="3032">
                <a:solidFill>
                  <a:srgbClr val="262262"/>
                </a:solidFill>
                <a:latin typeface="Montserrat"/>
                <a:ea typeface="Montserrat"/>
                <a:cs typeface="Montserrat"/>
                <a:sym typeface="Montserrat"/>
              </a:rPr>
              <a:t>Profit Maximization: Drive increased profitability through data-driven decision-making and tailored offerings.</a:t>
            </a:r>
          </a:p>
        </p:txBody>
      </p:sp>
      <p:sp>
        <p:nvSpPr>
          <p:cNvPr name="TextBox 19" id="19"/>
          <p:cNvSpPr txBox="true"/>
          <p:nvPr/>
        </p:nvSpPr>
        <p:spPr>
          <a:xfrm rot="0">
            <a:off x="912614" y="7225140"/>
            <a:ext cx="670668" cy="424828"/>
          </a:xfrm>
          <a:prstGeom prst="rect">
            <a:avLst/>
          </a:prstGeom>
        </p:spPr>
        <p:txBody>
          <a:bodyPr anchor="t" rtlCol="false" tIns="0" lIns="0" bIns="0" rIns="0">
            <a:spAutoFit/>
          </a:bodyPr>
          <a:lstStyle/>
          <a:p>
            <a:pPr algn="just">
              <a:lnSpc>
                <a:spcPts val="3305"/>
              </a:lnSpc>
            </a:pPr>
            <a:r>
              <a:rPr lang="en-US" sz="3032" b="true">
                <a:solidFill>
                  <a:srgbClr val="262262"/>
                </a:solidFill>
                <a:latin typeface="Montserrat Medium"/>
                <a:ea typeface="Montserrat Medium"/>
                <a:cs typeface="Montserrat Medium"/>
                <a:sym typeface="Montserrat Medium"/>
              </a:rPr>
              <a:t>5.</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TextBox 3" id="3"/>
          <p:cNvSpPr txBox="true"/>
          <p:nvPr/>
        </p:nvSpPr>
        <p:spPr>
          <a:xfrm rot="0">
            <a:off x="581848" y="2262234"/>
            <a:ext cx="17397942" cy="6529760"/>
          </a:xfrm>
          <a:prstGeom prst="rect">
            <a:avLst/>
          </a:prstGeom>
        </p:spPr>
        <p:txBody>
          <a:bodyPr anchor="t" rtlCol="false" tIns="0" lIns="0" bIns="0" rIns="0">
            <a:spAutoFit/>
          </a:bodyPr>
          <a:lstStyle/>
          <a:p>
            <a:pPr algn="just">
              <a:lnSpc>
                <a:spcPts val="2919"/>
              </a:lnSpc>
            </a:pPr>
            <a:r>
              <a:rPr lang="en-US" sz="2654">
                <a:solidFill>
                  <a:srgbClr val="262262"/>
                </a:solidFill>
                <a:latin typeface="Montserrat"/>
                <a:ea typeface="Montserrat"/>
                <a:cs typeface="Montserrat"/>
                <a:sym typeface="Montserrat"/>
              </a:rPr>
              <a:t>Data Collection:</a:t>
            </a:r>
          </a:p>
          <a:p>
            <a:pPr algn="just">
              <a:lnSpc>
                <a:spcPts val="2919"/>
              </a:lnSpc>
            </a:pPr>
            <a:r>
              <a:rPr lang="en-US" sz="2654">
                <a:solidFill>
                  <a:srgbClr val="262262"/>
                </a:solidFill>
                <a:latin typeface="Montserrat"/>
                <a:ea typeface="Montserrat"/>
                <a:cs typeface="Montserrat"/>
                <a:sym typeface="Montserrat"/>
              </a:rPr>
              <a:t>Use customer data with attributes like age, gender, annual income, and spending score.</a:t>
            </a:r>
          </a:p>
          <a:p>
            <a:pPr algn="just">
              <a:lnSpc>
                <a:spcPts val="2919"/>
              </a:lnSpc>
            </a:pPr>
            <a:r>
              <a:rPr lang="en-US" sz="2654">
                <a:solidFill>
                  <a:srgbClr val="262262"/>
                </a:solidFill>
                <a:latin typeface="Montserrat"/>
                <a:ea typeface="Montserrat"/>
                <a:cs typeface="Montserrat"/>
                <a:sym typeface="Montserrat"/>
              </a:rPr>
              <a:t>Exploratory Data Analysis (EDA):</a:t>
            </a:r>
          </a:p>
          <a:p>
            <a:pPr algn="just">
              <a:lnSpc>
                <a:spcPts val="2919"/>
              </a:lnSpc>
            </a:pPr>
            <a:r>
              <a:rPr lang="en-US" sz="2654">
                <a:solidFill>
                  <a:srgbClr val="262262"/>
                </a:solidFill>
                <a:latin typeface="Montserrat"/>
                <a:ea typeface="Montserrat"/>
                <a:cs typeface="Montserrat"/>
                <a:sym typeface="Montserrat"/>
              </a:rPr>
              <a:t>Analyze data distributions and correlations.</a:t>
            </a:r>
          </a:p>
          <a:p>
            <a:pPr algn="just">
              <a:lnSpc>
                <a:spcPts val="2919"/>
              </a:lnSpc>
            </a:pPr>
            <a:r>
              <a:rPr lang="en-US" sz="2654">
                <a:solidFill>
                  <a:srgbClr val="262262"/>
                </a:solidFill>
                <a:latin typeface="Montserrat"/>
                <a:ea typeface="Montserrat"/>
                <a:cs typeface="Montserrat"/>
                <a:sym typeface="Montserrat"/>
              </a:rPr>
              <a:t>Visualize patterns using scatter plots, histograms, and pairplots.</a:t>
            </a:r>
          </a:p>
          <a:p>
            <a:pPr algn="just">
              <a:lnSpc>
                <a:spcPts val="2919"/>
              </a:lnSpc>
            </a:pPr>
            <a:r>
              <a:rPr lang="en-US" sz="2654">
                <a:solidFill>
                  <a:srgbClr val="262262"/>
                </a:solidFill>
                <a:latin typeface="Montserrat"/>
                <a:ea typeface="Montserrat"/>
                <a:cs typeface="Montserrat"/>
                <a:sym typeface="Montserrat"/>
              </a:rPr>
              <a:t>Data Preprocessing:</a:t>
            </a:r>
          </a:p>
          <a:p>
            <a:pPr algn="just">
              <a:lnSpc>
                <a:spcPts val="2919"/>
              </a:lnSpc>
            </a:pPr>
            <a:r>
              <a:rPr lang="en-US" sz="2654">
                <a:solidFill>
                  <a:srgbClr val="262262"/>
                </a:solidFill>
                <a:latin typeface="Montserrat"/>
                <a:ea typeface="Montserrat"/>
                <a:cs typeface="Montserrat"/>
                <a:sym typeface="Montserrat"/>
              </a:rPr>
              <a:t>Handle missing values and outliers to ensure clean data.</a:t>
            </a:r>
          </a:p>
          <a:p>
            <a:pPr algn="just">
              <a:lnSpc>
                <a:spcPts val="2919"/>
              </a:lnSpc>
            </a:pPr>
            <a:r>
              <a:rPr lang="en-US" sz="2654">
                <a:solidFill>
                  <a:srgbClr val="262262"/>
                </a:solidFill>
                <a:latin typeface="Montserrat"/>
                <a:ea typeface="Montserrat"/>
                <a:cs typeface="Montserrat"/>
                <a:sym typeface="Montserrat"/>
              </a:rPr>
              <a:t>Normalize or scale numerical attributes for clustering.</a:t>
            </a:r>
          </a:p>
          <a:p>
            <a:pPr algn="just">
              <a:lnSpc>
                <a:spcPts val="2919"/>
              </a:lnSpc>
            </a:pPr>
            <a:r>
              <a:rPr lang="en-US" sz="2654">
                <a:solidFill>
                  <a:srgbClr val="262262"/>
                </a:solidFill>
                <a:latin typeface="Montserrat"/>
                <a:ea typeface="Montserrat"/>
                <a:cs typeface="Montserrat"/>
                <a:sym typeface="Montserrat"/>
              </a:rPr>
              <a:t>Clustering Algorithm:</a:t>
            </a:r>
          </a:p>
          <a:p>
            <a:pPr algn="just">
              <a:lnSpc>
                <a:spcPts val="2919"/>
              </a:lnSpc>
            </a:pPr>
            <a:r>
              <a:rPr lang="en-US" sz="2654">
                <a:solidFill>
                  <a:srgbClr val="262262"/>
                </a:solidFill>
                <a:latin typeface="Montserrat"/>
                <a:ea typeface="Montserrat"/>
                <a:cs typeface="Montserrat"/>
                <a:sym typeface="Montserrat"/>
              </a:rPr>
              <a:t>Apply K-Means Clustering to segment customers into groups based on their attributes.</a:t>
            </a:r>
          </a:p>
          <a:p>
            <a:pPr algn="just">
              <a:lnSpc>
                <a:spcPts val="2919"/>
              </a:lnSpc>
            </a:pPr>
            <a:r>
              <a:rPr lang="en-US" sz="2654">
                <a:solidFill>
                  <a:srgbClr val="262262"/>
                </a:solidFill>
                <a:latin typeface="Montserrat"/>
                <a:ea typeface="Montserrat"/>
                <a:cs typeface="Montserrat"/>
                <a:sym typeface="Montserrat"/>
              </a:rPr>
              <a:t>Use the Elbow Method to determine the optimal number of clusters.</a:t>
            </a:r>
          </a:p>
          <a:p>
            <a:pPr algn="just">
              <a:lnSpc>
                <a:spcPts val="2919"/>
              </a:lnSpc>
            </a:pPr>
            <a:r>
              <a:rPr lang="en-US" sz="2654">
                <a:solidFill>
                  <a:srgbClr val="262262"/>
                </a:solidFill>
                <a:latin typeface="Montserrat"/>
                <a:ea typeface="Montserrat"/>
                <a:cs typeface="Montserrat"/>
                <a:sym typeface="Montserrat"/>
              </a:rPr>
              <a:t>Model Evaluation:</a:t>
            </a:r>
          </a:p>
          <a:p>
            <a:pPr algn="just">
              <a:lnSpc>
                <a:spcPts val="2919"/>
              </a:lnSpc>
            </a:pPr>
            <a:r>
              <a:rPr lang="en-US" sz="2654">
                <a:solidFill>
                  <a:srgbClr val="262262"/>
                </a:solidFill>
                <a:latin typeface="Montserrat"/>
                <a:ea typeface="Montserrat"/>
                <a:cs typeface="Montserrat"/>
                <a:sym typeface="Montserrat"/>
              </a:rPr>
              <a:t>Validate clusters using metrics like silhouette scores.</a:t>
            </a:r>
          </a:p>
          <a:p>
            <a:pPr algn="just">
              <a:lnSpc>
                <a:spcPts val="2919"/>
              </a:lnSpc>
            </a:pPr>
            <a:r>
              <a:rPr lang="en-US" sz="2654">
                <a:solidFill>
                  <a:srgbClr val="262262"/>
                </a:solidFill>
                <a:latin typeface="Montserrat"/>
                <a:ea typeface="Montserrat"/>
                <a:cs typeface="Montserrat"/>
                <a:sym typeface="Montserrat"/>
              </a:rPr>
              <a:t>Interpret clusters to understand customer behaviors and preferences.</a:t>
            </a:r>
          </a:p>
          <a:p>
            <a:pPr algn="just">
              <a:lnSpc>
                <a:spcPts val="2919"/>
              </a:lnSpc>
            </a:pPr>
            <a:r>
              <a:rPr lang="en-US" sz="2654">
                <a:solidFill>
                  <a:srgbClr val="262262"/>
                </a:solidFill>
                <a:latin typeface="Montserrat"/>
                <a:ea typeface="Montserrat"/>
                <a:cs typeface="Montserrat"/>
                <a:sym typeface="Montserrat"/>
              </a:rPr>
              <a:t>Insights and Actionable Strategies:</a:t>
            </a:r>
          </a:p>
          <a:p>
            <a:pPr algn="just">
              <a:lnSpc>
                <a:spcPts val="2919"/>
              </a:lnSpc>
            </a:pPr>
            <a:r>
              <a:rPr lang="en-US" sz="2654">
                <a:solidFill>
                  <a:srgbClr val="262262"/>
                </a:solidFill>
                <a:latin typeface="Montserrat"/>
                <a:ea typeface="Montserrat"/>
                <a:cs typeface="Montserrat"/>
                <a:sym typeface="Montserrat"/>
              </a:rPr>
              <a:t>Identify characteristics of each cluster (e.g., high spenders, budget shoppers).</a:t>
            </a:r>
          </a:p>
          <a:p>
            <a:pPr algn="just">
              <a:lnSpc>
                <a:spcPts val="2919"/>
              </a:lnSpc>
            </a:pPr>
            <a:r>
              <a:rPr lang="en-US" sz="2654">
                <a:solidFill>
                  <a:srgbClr val="262262"/>
                </a:solidFill>
                <a:latin typeface="Montserrat"/>
                <a:ea typeface="Montserrat"/>
                <a:cs typeface="Montserrat"/>
                <a:sym typeface="Montserrat"/>
              </a:rPr>
              <a:t>Develop strategies for targeted marketing and operational planning.</a:t>
            </a:r>
          </a:p>
          <a:p>
            <a:pPr algn="just">
              <a:lnSpc>
                <a:spcPts val="2919"/>
              </a:lnSpc>
            </a:pPr>
          </a:p>
        </p:txBody>
      </p:sp>
      <p:sp>
        <p:nvSpPr>
          <p:cNvPr name="TextBox 4" id="4"/>
          <p:cNvSpPr txBox="true"/>
          <p:nvPr/>
        </p:nvSpPr>
        <p:spPr>
          <a:xfrm rot="0">
            <a:off x="3215879" y="695400"/>
            <a:ext cx="11856241" cy="1320799"/>
          </a:xfrm>
          <a:prstGeom prst="rect">
            <a:avLst/>
          </a:prstGeom>
        </p:spPr>
        <p:txBody>
          <a:bodyPr anchor="t" rtlCol="false" tIns="0" lIns="0" bIns="0" rIns="0">
            <a:spAutoFit/>
          </a:bodyPr>
          <a:lstStyle/>
          <a:p>
            <a:pPr algn="ctr">
              <a:lnSpc>
                <a:spcPts val="9999"/>
              </a:lnSpc>
            </a:pPr>
            <a:r>
              <a:rPr lang="en-US" b="true" sz="9999">
                <a:solidFill>
                  <a:srgbClr val="262262"/>
                </a:solidFill>
                <a:latin typeface="Montserrat Ultra-Bold"/>
                <a:ea typeface="Montserrat Ultra-Bold"/>
                <a:cs typeface="Montserrat Ultra-Bold"/>
                <a:sym typeface="Montserrat Ultra-Bold"/>
              </a:rPr>
              <a:t>METHODOLOGY</a:t>
            </a:r>
          </a:p>
        </p:txBody>
      </p:sp>
      <p:sp>
        <p:nvSpPr>
          <p:cNvPr name="Freeform 5" id="5"/>
          <p:cNvSpPr/>
          <p:nvPr/>
        </p:nvSpPr>
        <p:spPr>
          <a:xfrm flipH="false" flipV="false" rot="0">
            <a:off x="-720609" y="7896892"/>
            <a:ext cx="7017192" cy="4108247"/>
          </a:xfrm>
          <a:custGeom>
            <a:avLst/>
            <a:gdLst/>
            <a:ahLst/>
            <a:cxnLst/>
            <a:rect r="r" b="b" t="t" l="l"/>
            <a:pathLst>
              <a:path h="4108247" w="7017192">
                <a:moveTo>
                  <a:pt x="0" y="0"/>
                </a:moveTo>
                <a:lnTo>
                  <a:pt x="7017192" y="0"/>
                </a:lnTo>
                <a:lnTo>
                  <a:pt x="7017192" y="4108247"/>
                </a:lnTo>
                <a:lnTo>
                  <a:pt x="0" y="4108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11890624" y="-635987"/>
            <a:ext cx="7017192" cy="4108247"/>
          </a:xfrm>
          <a:custGeom>
            <a:avLst/>
            <a:gdLst/>
            <a:ahLst/>
            <a:cxnLst/>
            <a:rect r="r" b="b" t="t" l="l"/>
            <a:pathLst>
              <a:path h="4108247" w="7017192">
                <a:moveTo>
                  <a:pt x="7017192" y="4108247"/>
                </a:moveTo>
                <a:lnTo>
                  <a:pt x="0" y="4108247"/>
                </a:lnTo>
                <a:lnTo>
                  <a:pt x="0" y="0"/>
                </a:lnTo>
                <a:lnTo>
                  <a:pt x="7017192" y="0"/>
                </a:lnTo>
                <a:lnTo>
                  <a:pt x="7017192" y="410824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720609" y="-1167698"/>
            <a:ext cx="4457289" cy="4846971"/>
          </a:xfrm>
          <a:custGeom>
            <a:avLst/>
            <a:gdLst/>
            <a:ahLst/>
            <a:cxnLst/>
            <a:rect r="r" b="b" t="t" l="l"/>
            <a:pathLst>
              <a:path h="4846971" w="4457289">
                <a:moveTo>
                  <a:pt x="0" y="0"/>
                </a:moveTo>
                <a:lnTo>
                  <a:pt x="4457288" y="0"/>
                </a:lnTo>
                <a:lnTo>
                  <a:pt x="4457288" y="4846971"/>
                </a:lnTo>
                <a:lnTo>
                  <a:pt x="0" y="4846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14621898" y="6551807"/>
            <a:ext cx="4457289" cy="4846971"/>
          </a:xfrm>
          <a:custGeom>
            <a:avLst/>
            <a:gdLst/>
            <a:ahLst/>
            <a:cxnLst/>
            <a:rect r="r" b="b" t="t" l="l"/>
            <a:pathLst>
              <a:path h="4846971" w="4457289">
                <a:moveTo>
                  <a:pt x="4457289" y="4846971"/>
                </a:moveTo>
                <a:lnTo>
                  <a:pt x="0" y="4846971"/>
                </a:lnTo>
                <a:lnTo>
                  <a:pt x="0" y="0"/>
                </a:lnTo>
                <a:lnTo>
                  <a:pt x="4457289" y="0"/>
                </a:lnTo>
                <a:lnTo>
                  <a:pt x="4457289" y="4846971"/>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TextBox 3" id="3"/>
          <p:cNvSpPr txBox="true"/>
          <p:nvPr/>
        </p:nvSpPr>
        <p:spPr>
          <a:xfrm rot="0">
            <a:off x="1028700" y="3120558"/>
            <a:ext cx="8115300" cy="4463415"/>
          </a:xfrm>
          <a:prstGeom prst="rect">
            <a:avLst/>
          </a:prstGeom>
        </p:spPr>
        <p:txBody>
          <a:bodyPr anchor="t" rtlCol="false" tIns="0" lIns="0" bIns="0" rIns="0">
            <a:spAutoFit/>
          </a:bodyPr>
          <a:lstStyle/>
          <a:p>
            <a:pPr algn="l" marL="582928" indent="-291464" lvl="1">
              <a:lnSpc>
                <a:spcPts val="2969"/>
              </a:lnSpc>
              <a:buFont typeface="Arial"/>
              <a:buChar char="•"/>
            </a:pPr>
            <a:r>
              <a:rPr lang="en-US" sz="2699">
                <a:solidFill>
                  <a:srgbClr val="262262"/>
                </a:solidFill>
                <a:latin typeface="Montserrat"/>
                <a:ea typeface="Montserrat"/>
                <a:cs typeface="Montserrat"/>
                <a:sym typeface="Montserrat"/>
              </a:rPr>
              <a:t>Scatter Plots:</a:t>
            </a:r>
          </a:p>
          <a:p>
            <a:pPr algn="l" marL="582928" indent="-291464" lvl="1">
              <a:lnSpc>
                <a:spcPts val="2969"/>
              </a:lnSpc>
              <a:buFont typeface="Arial"/>
              <a:buChar char="•"/>
            </a:pPr>
            <a:r>
              <a:rPr lang="en-US" sz="2699">
                <a:solidFill>
                  <a:srgbClr val="262262"/>
                </a:solidFill>
                <a:latin typeface="Montserrat"/>
                <a:ea typeface="Montserrat"/>
                <a:cs typeface="Montserrat"/>
                <a:sym typeface="Montserrat"/>
              </a:rPr>
              <a:t>Revealed distinct groups of customers based on spending score and annual income.</a:t>
            </a:r>
          </a:p>
          <a:p>
            <a:pPr algn="l" marL="582928" indent="-291464" lvl="1">
              <a:lnSpc>
                <a:spcPts val="2969"/>
              </a:lnSpc>
              <a:buFont typeface="Arial"/>
              <a:buChar char="•"/>
            </a:pPr>
            <a:r>
              <a:rPr lang="en-US" sz="2699">
                <a:solidFill>
                  <a:srgbClr val="262262"/>
                </a:solidFill>
                <a:latin typeface="Montserrat"/>
                <a:ea typeface="Montserrat"/>
                <a:cs typeface="Montserrat"/>
                <a:sym typeface="Montserrat"/>
              </a:rPr>
              <a:t>Highlighted trends such as higher spending scores among mid-to-high income groups.</a:t>
            </a:r>
          </a:p>
          <a:p>
            <a:pPr algn="l" marL="582928" indent="-291464" lvl="1">
              <a:lnSpc>
                <a:spcPts val="2969"/>
              </a:lnSpc>
              <a:buFont typeface="Arial"/>
              <a:buChar char="•"/>
            </a:pPr>
            <a:r>
              <a:rPr lang="en-US" sz="2699">
                <a:solidFill>
                  <a:srgbClr val="262262"/>
                </a:solidFill>
                <a:latin typeface="Montserrat"/>
                <a:ea typeface="Montserrat"/>
                <a:cs typeface="Montserrat"/>
                <a:sym typeface="Montserrat"/>
              </a:rPr>
              <a:t>Pairplots:</a:t>
            </a:r>
          </a:p>
          <a:p>
            <a:pPr algn="l" marL="582928" indent="-291464" lvl="1">
              <a:lnSpc>
                <a:spcPts val="2969"/>
              </a:lnSpc>
              <a:buFont typeface="Arial"/>
              <a:buChar char="•"/>
            </a:pPr>
            <a:r>
              <a:rPr lang="en-US" sz="2699">
                <a:solidFill>
                  <a:srgbClr val="262262"/>
                </a:solidFill>
                <a:latin typeface="Montserrat"/>
                <a:ea typeface="Montserrat"/>
                <a:cs typeface="Montserrat"/>
                <a:sym typeface="Montserrat"/>
              </a:rPr>
              <a:t>Showed clear relationships between variables, such as age and spending score.</a:t>
            </a:r>
          </a:p>
          <a:p>
            <a:pPr algn="l" marL="582928" indent="-291464" lvl="1">
              <a:lnSpc>
                <a:spcPts val="2969"/>
              </a:lnSpc>
              <a:buFont typeface="Arial"/>
              <a:buChar char="•"/>
            </a:pPr>
            <a:r>
              <a:rPr lang="en-US" sz="2699">
                <a:solidFill>
                  <a:srgbClr val="262262"/>
                </a:solidFill>
                <a:latin typeface="Montserrat"/>
                <a:ea typeface="Montserrat"/>
                <a:cs typeface="Montserrat"/>
                <a:sym typeface="Montserrat"/>
              </a:rPr>
              <a:t>Identified potential clusters visually.</a:t>
            </a:r>
          </a:p>
          <a:p>
            <a:pPr algn="l">
              <a:lnSpc>
                <a:spcPts val="2969"/>
              </a:lnSpc>
            </a:pPr>
          </a:p>
        </p:txBody>
      </p:sp>
      <p:sp>
        <p:nvSpPr>
          <p:cNvPr name="TextBox 4" id="4"/>
          <p:cNvSpPr txBox="true"/>
          <p:nvPr/>
        </p:nvSpPr>
        <p:spPr>
          <a:xfrm rot="0">
            <a:off x="2175101" y="1217702"/>
            <a:ext cx="6201395" cy="1320799"/>
          </a:xfrm>
          <a:prstGeom prst="rect">
            <a:avLst/>
          </a:prstGeom>
        </p:spPr>
        <p:txBody>
          <a:bodyPr anchor="t" rtlCol="false" tIns="0" lIns="0" bIns="0" rIns="0">
            <a:spAutoFit/>
          </a:bodyPr>
          <a:lstStyle/>
          <a:p>
            <a:pPr algn="l">
              <a:lnSpc>
                <a:spcPts val="9999"/>
              </a:lnSpc>
              <a:spcBef>
                <a:spcPct val="0"/>
              </a:spcBef>
            </a:pPr>
            <a:r>
              <a:rPr lang="en-US" b="true" sz="9999">
                <a:solidFill>
                  <a:srgbClr val="262262"/>
                </a:solidFill>
                <a:latin typeface="Montserrat Ultra-Bold"/>
                <a:ea typeface="Montserrat Ultra-Bold"/>
                <a:cs typeface="Montserrat Ultra-Bold"/>
                <a:sym typeface="Montserrat Ultra-Bold"/>
              </a:rPr>
              <a:t>RESULT</a:t>
            </a:r>
          </a:p>
        </p:txBody>
      </p:sp>
      <p:sp>
        <p:nvSpPr>
          <p:cNvPr name="Freeform 5" id="5"/>
          <p:cNvSpPr/>
          <p:nvPr/>
        </p:nvSpPr>
        <p:spPr>
          <a:xfrm flipH="false" flipV="false" rot="0">
            <a:off x="-434987" y="7290531"/>
            <a:ext cx="7017192" cy="4108247"/>
          </a:xfrm>
          <a:custGeom>
            <a:avLst/>
            <a:gdLst/>
            <a:ahLst/>
            <a:cxnLst/>
            <a:rect r="r" b="b" t="t" l="l"/>
            <a:pathLst>
              <a:path h="4108247" w="7017192">
                <a:moveTo>
                  <a:pt x="0" y="0"/>
                </a:moveTo>
                <a:lnTo>
                  <a:pt x="7017193" y="0"/>
                </a:lnTo>
                <a:lnTo>
                  <a:pt x="7017193" y="4108247"/>
                </a:lnTo>
                <a:lnTo>
                  <a:pt x="0" y="4108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11758010" y="-276035"/>
            <a:ext cx="7017192" cy="4108247"/>
          </a:xfrm>
          <a:custGeom>
            <a:avLst/>
            <a:gdLst/>
            <a:ahLst/>
            <a:cxnLst/>
            <a:rect r="r" b="b" t="t" l="l"/>
            <a:pathLst>
              <a:path h="4108247" w="7017192">
                <a:moveTo>
                  <a:pt x="7017192" y="4108248"/>
                </a:moveTo>
                <a:lnTo>
                  <a:pt x="0" y="4108248"/>
                </a:lnTo>
                <a:lnTo>
                  <a:pt x="0" y="0"/>
                </a:lnTo>
                <a:lnTo>
                  <a:pt x="7017192" y="0"/>
                </a:lnTo>
                <a:lnTo>
                  <a:pt x="7017192" y="4108248"/>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83679" y="-1754988"/>
            <a:ext cx="4457289" cy="4846971"/>
          </a:xfrm>
          <a:custGeom>
            <a:avLst/>
            <a:gdLst/>
            <a:ahLst/>
            <a:cxnLst/>
            <a:rect r="r" b="b" t="t" l="l"/>
            <a:pathLst>
              <a:path h="4846971" w="4457289">
                <a:moveTo>
                  <a:pt x="0" y="0"/>
                </a:moveTo>
                <a:lnTo>
                  <a:pt x="4457289" y="0"/>
                </a:lnTo>
                <a:lnTo>
                  <a:pt x="4457289" y="4846971"/>
                </a:lnTo>
                <a:lnTo>
                  <a:pt x="0" y="4846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14621898" y="6551807"/>
            <a:ext cx="4457289" cy="4846971"/>
          </a:xfrm>
          <a:custGeom>
            <a:avLst/>
            <a:gdLst/>
            <a:ahLst/>
            <a:cxnLst/>
            <a:rect r="r" b="b" t="t" l="l"/>
            <a:pathLst>
              <a:path h="4846971" w="4457289">
                <a:moveTo>
                  <a:pt x="4457289" y="4846971"/>
                </a:moveTo>
                <a:lnTo>
                  <a:pt x="0" y="4846971"/>
                </a:lnTo>
                <a:lnTo>
                  <a:pt x="0" y="0"/>
                </a:lnTo>
                <a:lnTo>
                  <a:pt x="4457289" y="0"/>
                </a:lnTo>
                <a:lnTo>
                  <a:pt x="4457289" y="484697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0526974" y="1549827"/>
            <a:ext cx="4436514" cy="4564772"/>
          </a:xfrm>
          <a:custGeom>
            <a:avLst/>
            <a:gdLst/>
            <a:ahLst/>
            <a:cxnLst/>
            <a:rect r="r" b="b" t="t" l="l"/>
            <a:pathLst>
              <a:path h="4564772" w="4436514">
                <a:moveTo>
                  <a:pt x="0" y="0"/>
                </a:moveTo>
                <a:lnTo>
                  <a:pt x="4436514" y="0"/>
                </a:lnTo>
                <a:lnTo>
                  <a:pt x="4436514" y="4564771"/>
                </a:lnTo>
                <a:lnTo>
                  <a:pt x="0" y="4564771"/>
                </a:lnTo>
                <a:lnTo>
                  <a:pt x="0" y="0"/>
                </a:lnTo>
                <a:close/>
              </a:path>
            </a:pathLst>
          </a:custGeom>
          <a:blipFill>
            <a:blip r:embed="rId7"/>
            <a:stretch>
              <a:fillRect l="0" t="0" r="-2890" b="0"/>
            </a:stretch>
          </a:blipFill>
        </p:spPr>
      </p:sp>
      <p:sp>
        <p:nvSpPr>
          <p:cNvPr name="Freeform 10" id="10"/>
          <p:cNvSpPr/>
          <p:nvPr/>
        </p:nvSpPr>
        <p:spPr>
          <a:xfrm flipH="false" flipV="false" rot="0">
            <a:off x="8562834" y="6843032"/>
            <a:ext cx="9405369" cy="3033231"/>
          </a:xfrm>
          <a:custGeom>
            <a:avLst/>
            <a:gdLst/>
            <a:ahLst/>
            <a:cxnLst/>
            <a:rect r="r" b="b" t="t" l="l"/>
            <a:pathLst>
              <a:path h="3033231" w="9405369">
                <a:moveTo>
                  <a:pt x="0" y="0"/>
                </a:moveTo>
                <a:lnTo>
                  <a:pt x="9405369" y="0"/>
                </a:lnTo>
                <a:lnTo>
                  <a:pt x="9405369" y="3033231"/>
                </a:lnTo>
                <a:lnTo>
                  <a:pt x="0" y="3033231"/>
                </a:lnTo>
                <a:lnTo>
                  <a:pt x="0" y="0"/>
                </a:lnTo>
                <a:close/>
              </a:path>
            </a:pathLst>
          </a:custGeom>
          <a:blipFill>
            <a:blip r:embed="rId8"/>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TextBox 3" id="3"/>
          <p:cNvSpPr txBox="true"/>
          <p:nvPr/>
        </p:nvSpPr>
        <p:spPr>
          <a:xfrm rot="0">
            <a:off x="1028700" y="1617513"/>
            <a:ext cx="6353429" cy="3720465"/>
          </a:xfrm>
          <a:prstGeom prst="rect">
            <a:avLst/>
          </a:prstGeom>
        </p:spPr>
        <p:txBody>
          <a:bodyPr anchor="t" rtlCol="false" tIns="0" lIns="0" bIns="0" rIns="0">
            <a:spAutoFit/>
          </a:bodyPr>
          <a:lstStyle/>
          <a:p>
            <a:pPr algn="l" marL="582928" indent="-291464" lvl="1">
              <a:lnSpc>
                <a:spcPts val="2969"/>
              </a:lnSpc>
              <a:buAutoNum type="arabicPeriod" startAt="1"/>
            </a:pPr>
            <a:r>
              <a:rPr lang="en-US" sz="2699">
                <a:solidFill>
                  <a:srgbClr val="262262"/>
                </a:solidFill>
                <a:latin typeface="Montserrat"/>
                <a:ea typeface="Montserrat"/>
                <a:cs typeface="Montserrat"/>
                <a:sym typeface="Montserrat"/>
              </a:rPr>
              <a:t>Cluster Visualization:</a:t>
            </a:r>
          </a:p>
          <a:p>
            <a:pPr algn="l" marL="1165857" indent="-388619" lvl="2">
              <a:lnSpc>
                <a:spcPts val="2969"/>
              </a:lnSpc>
              <a:buFont typeface="Arial"/>
              <a:buChar char="⚬"/>
            </a:pPr>
            <a:r>
              <a:rPr lang="en-US" sz="2699">
                <a:solidFill>
                  <a:srgbClr val="262262"/>
                </a:solidFill>
                <a:latin typeface="Montserrat"/>
                <a:ea typeface="Montserrat"/>
                <a:cs typeface="Montserrat"/>
                <a:sym typeface="Montserrat"/>
              </a:rPr>
              <a:t>Final clusters displayed customer segments, such as high-income high-spenders and budget-conscious low-spenders.</a:t>
            </a:r>
          </a:p>
          <a:p>
            <a:pPr algn="l" marL="1165857" indent="-388619" lvl="2">
              <a:lnSpc>
                <a:spcPts val="2969"/>
              </a:lnSpc>
              <a:buFont typeface="Arial"/>
              <a:buChar char="⚬"/>
            </a:pPr>
            <a:r>
              <a:rPr lang="en-US" sz="2699">
                <a:solidFill>
                  <a:srgbClr val="262262"/>
                </a:solidFill>
                <a:latin typeface="Montserrat"/>
                <a:ea typeface="Montserrat"/>
                <a:cs typeface="Montserrat"/>
                <a:sym typeface="Montserrat"/>
              </a:rPr>
              <a:t>Allowed clear differentiation between customer groups for actionable insights.</a:t>
            </a:r>
          </a:p>
          <a:p>
            <a:pPr algn="l">
              <a:lnSpc>
                <a:spcPts val="2969"/>
              </a:lnSpc>
            </a:pPr>
          </a:p>
        </p:txBody>
      </p:sp>
      <p:sp>
        <p:nvSpPr>
          <p:cNvPr name="TextBox 4" id="4"/>
          <p:cNvSpPr txBox="true"/>
          <p:nvPr/>
        </p:nvSpPr>
        <p:spPr>
          <a:xfrm rot="0">
            <a:off x="1985653" y="108110"/>
            <a:ext cx="6201395" cy="1320799"/>
          </a:xfrm>
          <a:prstGeom prst="rect">
            <a:avLst/>
          </a:prstGeom>
        </p:spPr>
        <p:txBody>
          <a:bodyPr anchor="t" rtlCol="false" tIns="0" lIns="0" bIns="0" rIns="0">
            <a:spAutoFit/>
          </a:bodyPr>
          <a:lstStyle/>
          <a:p>
            <a:pPr algn="l">
              <a:lnSpc>
                <a:spcPts val="9999"/>
              </a:lnSpc>
              <a:spcBef>
                <a:spcPct val="0"/>
              </a:spcBef>
            </a:pPr>
            <a:r>
              <a:rPr lang="en-US" b="true" sz="9999">
                <a:solidFill>
                  <a:srgbClr val="262262"/>
                </a:solidFill>
                <a:latin typeface="Montserrat Ultra-Bold"/>
                <a:ea typeface="Montserrat Ultra-Bold"/>
                <a:cs typeface="Montserrat Ultra-Bold"/>
                <a:sym typeface="Montserrat Ultra-Bold"/>
              </a:rPr>
              <a:t>RESULT</a:t>
            </a:r>
          </a:p>
        </p:txBody>
      </p:sp>
      <p:sp>
        <p:nvSpPr>
          <p:cNvPr name="Freeform 5" id="5"/>
          <p:cNvSpPr/>
          <p:nvPr/>
        </p:nvSpPr>
        <p:spPr>
          <a:xfrm flipH="false" flipV="false" rot="0">
            <a:off x="-774979" y="7424548"/>
            <a:ext cx="7017192" cy="4108247"/>
          </a:xfrm>
          <a:custGeom>
            <a:avLst/>
            <a:gdLst/>
            <a:ahLst/>
            <a:cxnLst/>
            <a:rect r="r" b="b" t="t" l="l"/>
            <a:pathLst>
              <a:path h="4108247" w="7017192">
                <a:moveTo>
                  <a:pt x="0" y="0"/>
                </a:moveTo>
                <a:lnTo>
                  <a:pt x="7017193" y="0"/>
                </a:lnTo>
                <a:lnTo>
                  <a:pt x="7017193" y="4108247"/>
                </a:lnTo>
                <a:lnTo>
                  <a:pt x="0" y="4108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13065205" y="-1166443"/>
            <a:ext cx="7017192" cy="4108247"/>
          </a:xfrm>
          <a:custGeom>
            <a:avLst/>
            <a:gdLst/>
            <a:ahLst/>
            <a:cxnLst/>
            <a:rect r="r" b="b" t="t" l="l"/>
            <a:pathLst>
              <a:path h="4108247" w="7017192">
                <a:moveTo>
                  <a:pt x="7017192" y="4108247"/>
                </a:moveTo>
                <a:lnTo>
                  <a:pt x="0" y="4108247"/>
                </a:lnTo>
                <a:lnTo>
                  <a:pt x="0" y="0"/>
                </a:lnTo>
                <a:lnTo>
                  <a:pt x="7017192" y="0"/>
                </a:lnTo>
                <a:lnTo>
                  <a:pt x="7017192" y="410824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83679" y="-1754988"/>
            <a:ext cx="4457289" cy="4846971"/>
          </a:xfrm>
          <a:custGeom>
            <a:avLst/>
            <a:gdLst/>
            <a:ahLst/>
            <a:cxnLst/>
            <a:rect r="r" b="b" t="t" l="l"/>
            <a:pathLst>
              <a:path h="4846971" w="4457289">
                <a:moveTo>
                  <a:pt x="0" y="0"/>
                </a:moveTo>
                <a:lnTo>
                  <a:pt x="4457289" y="0"/>
                </a:lnTo>
                <a:lnTo>
                  <a:pt x="4457289" y="4846971"/>
                </a:lnTo>
                <a:lnTo>
                  <a:pt x="0" y="4846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15030656" y="8236569"/>
            <a:ext cx="4457289" cy="4846971"/>
          </a:xfrm>
          <a:custGeom>
            <a:avLst/>
            <a:gdLst/>
            <a:ahLst/>
            <a:cxnLst/>
            <a:rect r="r" b="b" t="t" l="l"/>
            <a:pathLst>
              <a:path h="4846971" w="4457289">
                <a:moveTo>
                  <a:pt x="4457288" y="4846971"/>
                </a:moveTo>
                <a:lnTo>
                  <a:pt x="0" y="4846971"/>
                </a:lnTo>
                <a:lnTo>
                  <a:pt x="0" y="0"/>
                </a:lnTo>
                <a:lnTo>
                  <a:pt x="4457288" y="0"/>
                </a:lnTo>
                <a:lnTo>
                  <a:pt x="4457288" y="484697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8778370" y="2054089"/>
            <a:ext cx="9144000" cy="4091940"/>
          </a:xfrm>
          <a:custGeom>
            <a:avLst/>
            <a:gdLst/>
            <a:ahLst/>
            <a:cxnLst/>
            <a:rect r="r" b="b" t="t" l="l"/>
            <a:pathLst>
              <a:path h="4091940" w="9144000">
                <a:moveTo>
                  <a:pt x="0" y="0"/>
                </a:moveTo>
                <a:lnTo>
                  <a:pt x="9144000" y="0"/>
                </a:lnTo>
                <a:lnTo>
                  <a:pt x="9144000" y="4091940"/>
                </a:lnTo>
                <a:lnTo>
                  <a:pt x="0" y="4091940"/>
                </a:lnTo>
                <a:lnTo>
                  <a:pt x="0" y="0"/>
                </a:lnTo>
                <a:close/>
              </a:path>
            </a:pathLst>
          </a:custGeom>
          <a:blipFill>
            <a:blip r:embed="rId7"/>
            <a:stretch>
              <a:fillRect l="0" t="0" r="0" b="0"/>
            </a:stretch>
          </a:blipFill>
        </p:spPr>
      </p:sp>
      <p:sp>
        <p:nvSpPr>
          <p:cNvPr name="Freeform 10" id="10"/>
          <p:cNvSpPr/>
          <p:nvPr/>
        </p:nvSpPr>
        <p:spPr>
          <a:xfrm flipH="false" flipV="false" rot="0">
            <a:off x="844965" y="5871378"/>
            <a:ext cx="4811431" cy="4266329"/>
          </a:xfrm>
          <a:custGeom>
            <a:avLst/>
            <a:gdLst/>
            <a:ahLst/>
            <a:cxnLst/>
            <a:rect r="r" b="b" t="t" l="l"/>
            <a:pathLst>
              <a:path h="4266329" w="4811431">
                <a:moveTo>
                  <a:pt x="0" y="0"/>
                </a:moveTo>
                <a:lnTo>
                  <a:pt x="4811431" y="0"/>
                </a:lnTo>
                <a:lnTo>
                  <a:pt x="4811431" y="4266329"/>
                </a:lnTo>
                <a:lnTo>
                  <a:pt x="0" y="4266329"/>
                </a:lnTo>
                <a:lnTo>
                  <a:pt x="0" y="0"/>
                </a:lnTo>
                <a:close/>
              </a:path>
            </a:pathLst>
          </a:custGeom>
          <a:blipFill>
            <a:blip r:embed="rId8"/>
            <a:stretch>
              <a:fillRect l="0" t="0" r="0" b="0"/>
            </a:stretch>
          </a:blipFill>
        </p:spPr>
      </p:sp>
      <p:sp>
        <p:nvSpPr>
          <p:cNvPr name="Freeform 11" id="11"/>
          <p:cNvSpPr/>
          <p:nvPr/>
        </p:nvSpPr>
        <p:spPr>
          <a:xfrm flipH="false" flipV="false" rot="0">
            <a:off x="6621111" y="6791708"/>
            <a:ext cx="11301259" cy="3206732"/>
          </a:xfrm>
          <a:custGeom>
            <a:avLst/>
            <a:gdLst/>
            <a:ahLst/>
            <a:cxnLst/>
            <a:rect r="r" b="b" t="t" l="l"/>
            <a:pathLst>
              <a:path h="3206732" w="11301259">
                <a:moveTo>
                  <a:pt x="0" y="0"/>
                </a:moveTo>
                <a:lnTo>
                  <a:pt x="11301259" y="0"/>
                </a:lnTo>
                <a:lnTo>
                  <a:pt x="11301259" y="3206732"/>
                </a:lnTo>
                <a:lnTo>
                  <a:pt x="0" y="3206732"/>
                </a:lnTo>
                <a:lnTo>
                  <a:pt x="0" y="0"/>
                </a:lnTo>
                <a:close/>
              </a:path>
            </a:pathLst>
          </a:custGeom>
          <a:blipFill>
            <a:blip r:embed="rId9"/>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16666" r="0" b="-16666"/>
            </a:stretch>
          </a:blipFill>
        </p:spPr>
      </p:sp>
      <p:sp>
        <p:nvSpPr>
          <p:cNvPr name="TextBox 3" id="3"/>
          <p:cNvSpPr txBox="true"/>
          <p:nvPr/>
        </p:nvSpPr>
        <p:spPr>
          <a:xfrm rot="0">
            <a:off x="1028700" y="1617513"/>
            <a:ext cx="6353429" cy="2977515"/>
          </a:xfrm>
          <a:prstGeom prst="rect">
            <a:avLst/>
          </a:prstGeom>
        </p:spPr>
        <p:txBody>
          <a:bodyPr anchor="t" rtlCol="false" tIns="0" lIns="0" bIns="0" rIns="0">
            <a:spAutoFit/>
          </a:bodyPr>
          <a:lstStyle/>
          <a:p>
            <a:pPr algn="l">
              <a:lnSpc>
                <a:spcPts val="2969"/>
              </a:lnSpc>
            </a:pPr>
            <a:r>
              <a:rPr lang="en-US" sz="2699">
                <a:solidFill>
                  <a:srgbClr val="262262"/>
                </a:solidFill>
                <a:latin typeface="Montserrat"/>
                <a:ea typeface="Montserrat"/>
                <a:cs typeface="Montserrat"/>
                <a:sym typeface="Montserrat"/>
              </a:rPr>
              <a:t>Elbow Method Plot:</a:t>
            </a:r>
          </a:p>
          <a:p>
            <a:pPr algn="l" marL="582928" indent="-291464" lvl="1">
              <a:lnSpc>
                <a:spcPts val="2969"/>
              </a:lnSpc>
              <a:buFont typeface="Arial"/>
              <a:buChar char="•"/>
            </a:pPr>
            <a:r>
              <a:rPr lang="en-US" sz="2699">
                <a:solidFill>
                  <a:srgbClr val="262262"/>
                </a:solidFill>
                <a:latin typeface="Montserrat"/>
                <a:ea typeface="Montserrat"/>
                <a:cs typeface="Montserrat"/>
                <a:sym typeface="Montserrat"/>
              </a:rPr>
              <a:t>Demonstrated that the optimal number of clusters for K-Means is around 4-5.</a:t>
            </a:r>
          </a:p>
          <a:p>
            <a:pPr algn="l" marL="582928" indent="-291464" lvl="1">
              <a:lnSpc>
                <a:spcPts val="2969"/>
              </a:lnSpc>
              <a:buFont typeface="Arial"/>
              <a:buChar char="•"/>
            </a:pPr>
            <a:r>
              <a:rPr lang="en-US" sz="2699">
                <a:solidFill>
                  <a:srgbClr val="262262"/>
                </a:solidFill>
                <a:latin typeface="Montserrat"/>
                <a:ea typeface="Montserrat"/>
                <a:cs typeface="Montserrat"/>
                <a:sym typeface="Montserrat"/>
              </a:rPr>
              <a:t>Helped refine the clustering process for meaningful segmentation.</a:t>
            </a:r>
          </a:p>
          <a:p>
            <a:pPr algn="l">
              <a:lnSpc>
                <a:spcPts val="2969"/>
              </a:lnSpc>
            </a:pPr>
          </a:p>
        </p:txBody>
      </p:sp>
      <p:sp>
        <p:nvSpPr>
          <p:cNvPr name="TextBox 4" id="4"/>
          <p:cNvSpPr txBox="true"/>
          <p:nvPr/>
        </p:nvSpPr>
        <p:spPr>
          <a:xfrm rot="0">
            <a:off x="1985653" y="108110"/>
            <a:ext cx="6201395" cy="1320799"/>
          </a:xfrm>
          <a:prstGeom prst="rect">
            <a:avLst/>
          </a:prstGeom>
        </p:spPr>
        <p:txBody>
          <a:bodyPr anchor="t" rtlCol="false" tIns="0" lIns="0" bIns="0" rIns="0">
            <a:spAutoFit/>
          </a:bodyPr>
          <a:lstStyle/>
          <a:p>
            <a:pPr algn="l">
              <a:lnSpc>
                <a:spcPts val="9999"/>
              </a:lnSpc>
              <a:spcBef>
                <a:spcPct val="0"/>
              </a:spcBef>
            </a:pPr>
            <a:r>
              <a:rPr lang="en-US" b="true" sz="9999">
                <a:solidFill>
                  <a:srgbClr val="262262"/>
                </a:solidFill>
                <a:latin typeface="Montserrat Ultra-Bold"/>
                <a:ea typeface="Montserrat Ultra-Bold"/>
                <a:cs typeface="Montserrat Ultra-Bold"/>
                <a:sym typeface="Montserrat Ultra-Bold"/>
              </a:rPr>
              <a:t>RESULT</a:t>
            </a:r>
          </a:p>
        </p:txBody>
      </p:sp>
      <p:sp>
        <p:nvSpPr>
          <p:cNvPr name="Freeform 5" id="5"/>
          <p:cNvSpPr/>
          <p:nvPr/>
        </p:nvSpPr>
        <p:spPr>
          <a:xfrm flipH="false" flipV="false" rot="0">
            <a:off x="-774979" y="7424548"/>
            <a:ext cx="7017192" cy="4108247"/>
          </a:xfrm>
          <a:custGeom>
            <a:avLst/>
            <a:gdLst/>
            <a:ahLst/>
            <a:cxnLst/>
            <a:rect r="r" b="b" t="t" l="l"/>
            <a:pathLst>
              <a:path h="4108247" w="7017192">
                <a:moveTo>
                  <a:pt x="0" y="0"/>
                </a:moveTo>
                <a:lnTo>
                  <a:pt x="7017193" y="0"/>
                </a:lnTo>
                <a:lnTo>
                  <a:pt x="7017193" y="4108247"/>
                </a:lnTo>
                <a:lnTo>
                  <a:pt x="0" y="410824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true" flipV="true" rot="0">
            <a:off x="13065205" y="-1166443"/>
            <a:ext cx="7017192" cy="4108247"/>
          </a:xfrm>
          <a:custGeom>
            <a:avLst/>
            <a:gdLst/>
            <a:ahLst/>
            <a:cxnLst/>
            <a:rect r="r" b="b" t="t" l="l"/>
            <a:pathLst>
              <a:path h="4108247" w="7017192">
                <a:moveTo>
                  <a:pt x="7017192" y="4108247"/>
                </a:moveTo>
                <a:lnTo>
                  <a:pt x="0" y="4108247"/>
                </a:lnTo>
                <a:lnTo>
                  <a:pt x="0" y="0"/>
                </a:lnTo>
                <a:lnTo>
                  <a:pt x="7017192" y="0"/>
                </a:lnTo>
                <a:lnTo>
                  <a:pt x="7017192" y="4108247"/>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383679" y="-1754988"/>
            <a:ext cx="4457289" cy="4846971"/>
          </a:xfrm>
          <a:custGeom>
            <a:avLst/>
            <a:gdLst/>
            <a:ahLst/>
            <a:cxnLst/>
            <a:rect r="r" b="b" t="t" l="l"/>
            <a:pathLst>
              <a:path h="4846971" w="4457289">
                <a:moveTo>
                  <a:pt x="0" y="0"/>
                </a:moveTo>
                <a:lnTo>
                  <a:pt x="4457289" y="0"/>
                </a:lnTo>
                <a:lnTo>
                  <a:pt x="4457289" y="4846971"/>
                </a:lnTo>
                <a:lnTo>
                  <a:pt x="0" y="48469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true" rot="0">
            <a:off x="15030656" y="8236569"/>
            <a:ext cx="4457289" cy="4846971"/>
          </a:xfrm>
          <a:custGeom>
            <a:avLst/>
            <a:gdLst/>
            <a:ahLst/>
            <a:cxnLst/>
            <a:rect r="r" b="b" t="t" l="l"/>
            <a:pathLst>
              <a:path h="4846971" w="4457289">
                <a:moveTo>
                  <a:pt x="4457288" y="4846971"/>
                </a:moveTo>
                <a:lnTo>
                  <a:pt x="0" y="4846971"/>
                </a:lnTo>
                <a:lnTo>
                  <a:pt x="0" y="0"/>
                </a:lnTo>
                <a:lnTo>
                  <a:pt x="4457288" y="0"/>
                </a:lnTo>
                <a:lnTo>
                  <a:pt x="4457288" y="484697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377104" y="4756953"/>
            <a:ext cx="6010050" cy="5329153"/>
          </a:xfrm>
          <a:custGeom>
            <a:avLst/>
            <a:gdLst/>
            <a:ahLst/>
            <a:cxnLst/>
            <a:rect r="r" b="b" t="t" l="l"/>
            <a:pathLst>
              <a:path h="5329153" w="6010050">
                <a:moveTo>
                  <a:pt x="0" y="0"/>
                </a:moveTo>
                <a:lnTo>
                  <a:pt x="6010050" y="0"/>
                </a:lnTo>
                <a:lnTo>
                  <a:pt x="6010050" y="5329153"/>
                </a:lnTo>
                <a:lnTo>
                  <a:pt x="0" y="5329153"/>
                </a:lnTo>
                <a:lnTo>
                  <a:pt x="0" y="0"/>
                </a:lnTo>
                <a:close/>
              </a:path>
            </a:pathLst>
          </a:custGeom>
          <a:blipFill>
            <a:blip r:embed="rId7"/>
            <a:stretch>
              <a:fillRect l="0" t="0" r="0" b="0"/>
            </a:stretch>
          </a:blipFill>
        </p:spPr>
      </p:sp>
      <p:sp>
        <p:nvSpPr>
          <p:cNvPr name="Freeform 10" id="10"/>
          <p:cNvSpPr/>
          <p:nvPr/>
        </p:nvSpPr>
        <p:spPr>
          <a:xfrm flipH="false" flipV="false" rot="0">
            <a:off x="10953645" y="200894"/>
            <a:ext cx="4901032" cy="9885211"/>
          </a:xfrm>
          <a:custGeom>
            <a:avLst/>
            <a:gdLst/>
            <a:ahLst/>
            <a:cxnLst/>
            <a:rect r="r" b="b" t="t" l="l"/>
            <a:pathLst>
              <a:path h="9885211" w="4901032">
                <a:moveTo>
                  <a:pt x="0" y="0"/>
                </a:moveTo>
                <a:lnTo>
                  <a:pt x="4901033" y="0"/>
                </a:lnTo>
                <a:lnTo>
                  <a:pt x="4901033" y="9885212"/>
                </a:lnTo>
                <a:lnTo>
                  <a:pt x="0" y="9885212"/>
                </a:lnTo>
                <a:lnTo>
                  <a:pt x="0" y="0"/>
                </a:lnTo>
                <a:close/>
              </a:path>
            </a:pathLst>
          </a:custGeom>
          <a:blipFill>
            <a:blip r:embed="rId8"/>
            <a:stretch>
              <a:fillRect l="-1940" t="-795" r="0" b="-795"/>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8641"/>
            <a:ext cx="18288000" cy="10209718"/>
          </a:xfrm>
          <a:custGeom>
            <a:avLst/>
            <a:gdLst/>
            <a:ahLst/>
            <a:cxnLst/>
            <a:rect r="r" b="b" t="t" l="l"/>
            <a:pathLst>
              <a:path h="10209718" w="18288000">
                <a:moveTo>
                  <a:pt x="0" y="0"/>
                </a:moveTo>
                <a:lnTo>
                  <a:pt x="18288000" y="0"/>
                </a:lnTo>
                <a:lnTo>
                  <a:pt x="18288000" y="10209718"/>
                </a:lnTo>
                <a:lnTo>
                  <a:pt x="0" y="10209718"/>
                </a:lnTo>
                <a:lnTo>
                  <a:pt x="0" y="0"/>
                </a:lnTo>
                <a:close/>
              </a:path>
            </a:pathLst>
          </a:custGeom>
          <a:blipFill>
            <a:blip r:embed="rId2"/>
            <a:stretch>
              <a:fillRect l="-2791" t="0" r="-2791"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DAGbyNDdjn8</dc:identifier>
  <dcterms:modified xsi:type="dcterms:W3CDTF">2011-08-01T06:04:30Z</dcterms:modified>
  <cp:revision>1</cp:revision>
  <dc:title>Blue and White Illustrative Group Project Presentation</dc:title>
</cp:coreProperties>
</file>